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4"/>
  </p:notesMasterIdLst>
  <p:handoutMasterIdLst>
    <p:handoutMasterId r:id="rId15"/>
  </p:handoutMasterIdLst>
  <p:sldIdLst>
    <p:sldId id="411" r:id="rId2"/>
    <p:sldId id="516" r:id="rId3"/>
    <p:sldId id="445" r:id="rId4"/>
    <p:sldId id="432" r:id="rId5"/>
    <p:sldId id="482" r:id="rId6"/>
    <p:sldId id="494" r:id="rId7"/>
    <p:sldId id="481" r:id="rId8"/>
    <p:sldId id="483" r:id="rId9"/>
    <p:sldId id="491" r:id="rId10"/>
    <p:sldId id="508" r:id="rId11"/>
    <p:sldId id="519" r:id="rId12"/>
    <p:sldId id="51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FF6A"/>
    <a:srgbClr val="804000"/>
    <a:srgbClr val="FF8000"/>
    <a:srgbClr val="00FFFF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1" autoAdjust="0"/>
    <p:restoredTop sz="86445" autoAdjust="0"/>
  </p:normalViewPr>
  <p:slideViewPr>
    <p:cSldViewPr snapToGrid="0" snapToObjects="1">
      <p:cViewPr>
        <p:scale>
          <a:sx n="100" d="100"/>
          <a:sy n="100" d="100"/>
        </p:scale>
        <p:origin x="-984" y="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5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D45D1-490F-7A4D-8136-D314E71D770E}" type="doc">
      <dgm:prSet loTypeId="urn:microsoft.com/office/officeart/2005/8/layout/radial4" loCatId="" qsTypeId="urn:microsoft.com/office/officeart/2005/8/quickstyle/simple4" qsCatId="simple" csTypeId="urn:microsoft.com/office/officeart/2005/8/colors/accent1_2#4" csCatId="accent1" phldr="1"/>
      <dgm:spPr/>
      <dgm:t>
        <a:bodyPr/>
        <a:lstStyle/>
        <a:p>
          <a:endParaRPr lang="it-IT"/>
        </a:p>
      </dgm:t>
    </dgm:pt>
    <dgm:pt modelId="{90F197A3-557F-6944-8E29-4BA9208863CC}">
      <dgm:prSet phldrT="[Testo]" custT="1"/>
      <dgm:spPr>
        <a:solidFill>
          <a:srgbClr val="87714D"/>
        </a:solidFill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it-IT" sz="1600" b="1" cap="none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rPr>
            <a:t>fibromialg</a:t>
          </a:r>
          <a:r>
            <a:rPr lang="it-IT" sz="1800" b="1" cap="none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rPr>
            <a:t>ia</a:t>
          </a:r>
          <a:endParaRPr lang="it-IT" sz="1800" b="1" cap="none" spc="50" dirty="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Arial"/>
            <a:cs typeface="Arial"/>
          </a:endParaRPr>
        </a:p>
      </dgm:t>
    </dgm:pt>
    <dgm:pt modelId="{BC05000D-7380-9542-99C1-7F1BFD78ABE2}" type="parTrans" cxnId="{3C794C1B-CB61-BE49-B719-A1D65F142787}">
      <dgm:prSet/>
      <dgm:spPr/>
      <dgm:t>
        <a:bodyPr/>
        <a:lstStyle/>
        <a:p>
          <a:endParaRPr lang="it-IT"/>
        </a:p>
      </dgm:t>
    </dgm:pt>
    <dgm:pt modelId="{7DB91563-4E6D-8842-85F7-7EAAE51D8588}" type="sibTrans" cxnId="{3C794C1B-CB61-BE49-B719-A1D65F142787}">
      <dgm:prSet/>
      <dgm:spPr/>
      <dgm:t>
        <a:bodyPr/>
        <a:lstStyle/>
        <a:p>
          <a:endParaRPr lang="it-IT"/>
        </a:p>
      </dgm:t>
    </dgm:pt>
    <dgm:pt modelId="{F0B8D537-FBA5-D34A-8BFE-116DC9C83E01}">
      <dgm:prSet phldrT="[Testo]" custT="1"/>
      <dgm:spPr/>
      <dgm:t>
        <a:bodyPr/>
        <a:lstStyle/>
        <a:p>
          <a:r>
            <a:rPr lang="it-IT" sz="1400" dirty="0" smtClean="0">
              <a:latin typeface="Arial"/>
              <a:cs typeface="Arial"/>
            </a:rPr>
            <a:t>Traumi</a:t>
          </a:r>
        </a:p>
        <a:p>
          <a:r>
            <a:rPr lang="it-IT" sz="1400" dirty="0" smtClean="0">
              <a:latin typeface="Arial"/>
              <a:cs typeface="Arial"/>
            </a:rPr>
            <a:t>incidenti</a:t>
          </a:r>
          <a:endParaRPr lang="it-IT" sz="1400" dirty="0">
            <a:latin typeface="Arial"/>
            <a:cs typeface="Arial"/>
          </a:endParaRPr>
        </a:p>
      </dgm:t>
    </dgm:pt>
    <dgm:pt modelId="{B4520075-602F-E045-9D41-B5836471E5BC}" type="parTrans" cxnId="{0A7B0CED-55B6-1849-BD2B-BC010D1F5DA8}">
      <dgm:prSet/>
      <dgm:spPr/>
      <dgm:t>
        <a:bodyPr/>
        <a:lstStyle/>
        <a:p>
          <a:endParaRPr lang="it-IT"/>
        </a:p>
      </dgm:t>
    </dgm:pt>
    <dgm:pt modelId="{6708575E-2A5D-5346-93B2-18500A03C882}" type="sibTrans" cxnId="{0A7B0CED-55B6-1849-BD2B-BC010D1F5DA8}">
      <dgm:prSet/>
      <dgm:spPr/>
      <dgm:t>
        <a:bodyPr/>
        <a:lstStyle/>
        <a:p>
          <a:endParaRPr lang="it-IT"/>
        </a:p>
      </dgm:t>
    </dgm:pt>
    <dgm:pt modelId="{242B412D-DCBA-964A-AAA5-8DE210FD3B35}">
      <dgm:prSet phldrT="[Testo]" custT="1"/>
      <dgm:spPr/>
      <dgm:t>
        <a:bodyPr/>
        <a:lstStyle/>
        <a:p>
          <a:r>
            <a:rPr lang="it-IT" sz="1400" dirty="0" smtClean="0">
              <a:latin typeface="Arial"/>
              <a:cs typeface="Arial"/>
            </a:rPr>
            <a:t>Microtraumi ripetuti</a:t>
          </a:r>
        </a:p>
        <a:p>
          <a:r>
            <a:rPr lang="it-IT" sz="1400" dirty="0" err="1" smtClean="0">
              <a:latin typeface="Arial"/>
              <a:cs typeface="Arial"/>
            </a:rPr>
            <a:t>iperlassità</a:t>
          </a:r>
          <a:endParaRPr lang="it-IT" sz="1400" dirty="0">
            <a:latin typeface="Arial"/>
            <a:cs typeface="Arial"/>
          </a:endParaRPr>
        </a:p>
      </dgm:t>
    </dgm:pt>
    <dgm:pt modelId="{F86E309D-6580-474A-8DC9-789AB9F3C129}" type="parTrans" cxnId="{BE5FC476-F84B-C940-875C-B76416B4A5FE}">
      <dgm:prSet/>
      <dgm:spPr/>
      <dgm:t>
        <a:bodyPr/>
        <a:lstStyle/>
        <a:p>
          <a:endParaRPr lang="it-IT"/>
        </a:p>
      </dgm:t>
    </dgm:pt>
    <dgm:pt modelId="{611E46F7-A7B0-7046-A58B-1631FCD8BFE2}" type="sibTrans" cxnId="{BE5FC476-F84B-C940-875C-B76416B4A5FE}">
      <dgm:prSet/>
      <dgm:spPr/>
      <dgm:t>
        <a:bodyPr/>
        <a:lstStyle/>
        <a:p>
          <a:endParaRPr lang="it-IT"/>
        </a:p>
      </dgm:t>
    </dgm:pt>
    <dgm:pt modelId="{6FDE94EA-EE0F-5949-BF74-7DAE3B9BF14E}">
      <dgm:prSet phldrT="[Testo]" custT="1"/>
      <dgm:spPr/>
      <dgm:t>
        <a:bodyPr/>
        <a:lstStyle/>
        <a:p>
          <a:r>
            <a:rPr lang="it-IT" sz="1400" dirty="0" smtClean="0">
              <a:latin typeface="Arial"/>
              <a:cs typeface="Arial"/>
            </a:rPr>
            <a:t>Stress lavorativi- familiari</a:t>
          </a:r>
        </a:p>
        <a:p>
          <a:r>
            <a:rPr lang="it-IT" sz="1400" dirty="0" smtClean="0">
              <a:latin typeface="Arial"/>
              <a:cs typeface="Arial"/>
            </a:rPr>
            <a:t>Conflitti interpersonali</a:t>
          </a:r>
          <a:endParaRPr lang="it-IT" sz="1400" dirty="0">
            <a:latin typeface="Arial"/>
            <a:cs typeface="Arial"/>
          </a:endParaRPr>
        </a:p>
      </dgm:t>
    </dgm:pt>
    <dgm:pt modelId="{53B0DFFF-CCEA-5B44-93D5-DD94BFEE5CD2}" type="parTrans" cxnId="{064ED1B1-4ACE-8340-BD0E-2363EAB571C4}">
      <dgm:prSet/>
      <dgm:spPr/>
      <dgm:t>
        <a:bodyPr/>
        <a:lstStyle/>
        <a:p>
          <a:endParaRPr lang="it-IT"/>
        </a:p>
      </dgm:t>
    </dgm:pt>
    <dgm:pt modelId="{F485F801-8C7E-F941-B12D-BC1D56537BB3}" type="sibTrans" cxnId="{064ED1B1-4ACE-8340-BD0E-2363EAB571C4}">
      <dgm:prSet/>
      <dgm:spPr/>
      <dgm:t>
        <a:bodyPr/>
        <a:lstStyle/>
        <a:p>
          <a:endParaRPr lang="it-IT"/>
        </a:p>
      </dgm:t>
    </dgm:pt>
    <dgm:pt modelId="{4830E4AE-6F64-374D-962D-18E76D6DF924}">
      <dgm:prSet custT="1"/>
      <dgm:spPr/>
      <dgm:t>
        <a:bodyPr/>
        <a:lstStyle/>
        <a:p>
          <a:r>
            <a:rPr lang="it-IT" sz="1400" dirty="0" smtClean="0">
              <a:latin typeface="Arial"/>
              <a:cs typeface="Arial"/>
            </a:rPr>
            <a:t>Squilibri ormonali</a:t>
          </a:r>
          <a:endParaRPr lang="it-IT" sz="1400" dirty="0">
            <a:latin typeface="Arial"/>
            <a:cs typeface="Arial"/>
          </a:endParaRPr>
        </a:p>
      </dgm:t>
    </dgm:pt>
    <dgm:pt modelId="{2B0DDBC9-2D5B-A04B-9DBB-AEF336165CF8}" type="parTrans" cxnId="{35931D87-0DF0-F44F-BD88-956D67830124}">
      <dgm:prSet/>
      <dgm:spPr/>
      <dgm:t>
        <a:bodyPr/>
        <a:lstStyle/>
        <a:p>
          <a:endParaRPr lang="it-IT"/>
        </a:p>
      </dgm:t>
    </dgm:pt>
    <dgm:pt modelId="{CE887BEF-9DF8-4248-8AA2-B9FA69E47193}" type="sibTrans" cxnId="{35931D87-0DF0-F44F-BD88-956D67830124}">
      <dgm:prSet/>
      <dgm:spPr/>
      <dgm:t>
        <a:bodyPr/>
        <a:lstStyle/>
        <a:p>
          <a:endParaRPr lang="it-IT"/>
        </a:p>
      </dgm:t>
    </dgm:pt>
    <dgm:pt modelId="{C4D96B6D-6B3C-F747-B304-0FB055928B49}">
      <dgm:prSet custT="1"/>
      <dgm:spPr/>
      <dgm:t>
        <a:bodyPr/>
        <a:lstStyle/>
        <a:p>
          <a:r>
            <a:rPr lang="it-IT" sz="1400" dirty="0" smtClean="0">
              <a:latin typeface="Arial"/>
              <a:cs typeface="Arial"/>
            </a:rPr>
            <a:t>Malattie infiammatorie</a:t>
          </a:r>
        </a:p>
        <a:p>
          <a:r>
            <a:rPr lang="it-IT" sz="1400" dirty="0" smtClean="0">
              <a:latin typeface="Arial"/>
              <a:cs typeface="Arial"/>
            </a:rPr>
            <a:t>(AR, m autoimmuni)</a:t>
          </a:r>
          <a:endParaRPr lang="it-IT" sz="1400" dirty="0">
            <a:latin typeface="Arial"/>
            <a:cs typeface="Arial"/>
          </a:endParaRPr>
        </a:p>
      </dgm:t>
    </dgm:pt>
    <dgm:pt modelId="{1A2FF5BF-941C-F040-B32A-703310FE17F0}" type="parTrans" cxnId="{B6BEA914-1F30-E34A-AE3C-80118BD55E05}">
      <dgm:prSet/>
      <dgm:spPr/>
      <dgm:t>
        <a:bodyPr/>
        <a:lstStyle/>
        <a:p>
          <a:endParaRPr lang="it-IT"/>
        </a:p>
      </dgm:t>
    </dgm:pt>
    <dgm:pt modelId="{3EEFEB36-188D-E64C-92B9-2F2710ABDEEF}" type="sibTrans" cxnId="{B6BEA914-1F30-E34A-AE3C-80118BD55E05}">
      <dgm:prSet/>
      <dgm:spPr/>
      <dgm:t>
        <a:bodyPr/>
        <a:lstStyle/>
        <a:p>
          <a:endParaRPr lang="it-IT"/>
        </a:p>
      </dgm:t>
    </dgm:pt>
    <dgm:pt modelId="{F7F054F6-8A0D-164D-B7DE-F02407F6DDC4}">
      <dgm:prSet custT="1"/>
      <dgm:spPr/>
      <dgm:t>
        <a:bodyPr/>
        <a:lstStyle/>
        <a:p>
          <a:r>
            <a:rPr lang="it-IT" sz="1400" dirty="0" smtClean="0">
              <a:latin typeface="Arial"/>
              <a:cs typeface="Arial"/>
            </a:rPr>
            <a:t>Disordini sfera affettiva</a:t>
          </a:r>
        </a:p>
        <a:p>
          <a:r>
            <a:rPr lang="it-IT" sz="1400" dirty="0" smtClean="0">
              <a:latin typeface="Arial"/>
              <a:cs typeface="Arial"/>
            </a:rPr>
            <a:t>Comportamenti vittimistici</a:t>
          </a:r>
          <a:endParaRPr lang="it-IT" sz="1400" dirty="0">
            <a:latin typeface="Arial"/>
            <a:cs typeface="Arial"/>
          </a:endParaRPr>
        </a:p>
      </dgm:t>
    </dgm:pt>
    <dgm:pt modelId="{79150FBA-D35B-0E41-925B-971825D48902}" type="parTrans" cxnId="{0ED64100-F255-2148-8CF5-0F8FC57FC39E}">
      <dgm:prSet/>
      <dgm:spPr/>
      <dgm:t>
        <a:bodyPr/>
        <a:lstStyle/>
        <a:p>
          <a:endParaRPr lang="it-IT"/>
        </a:p>
      </dgm:t>
    </dgm:pt>
    <dgm:pt modelId="{E30C1E2C-1EB8-4C4F-9F0B-B1CD15EDFB94}" type="sibTrans" cxnId="{0ED64100-F255-2148-8CF5-0F8FC57FC39E}">
      <dgm:prSet/>
      <dgm:spPr/>
      <dgm:t>
        <a:bodyPr/>
        <a:lstStyle/>
        <a:p>
          <a:endParaRPr lang="it-IT"/>
        </a:p>
      </dgm:t>
    </dgm:pt>
    <dgm:pt modelId="{B442CFA1-B8D5-DA46-97BC-3C0FAF21D42B}" type="pres">
      <dgm:prSet presAssocID="{C67D45D1-490F-7A4D-8136-D314E71D770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DB540BF-1258-2048-8CD4-CE7954065E06}" type="pres">
      <dgm:prSet presAssocID="{90F197A3-557F-6944-8E29-4BA9208863CC}" presName="centerShape" presStyleLbl="node0" presStyleIdx="0" presStyleCnt="1" custScaleX="111324" custScaleY="104558"/>
      <dgm:spPr/>
      <dgm:t>
        <a:bodyPr/>
        <a:lstStyle/>
        <a:p>
          <a:endParaRPr lang="it-IT"/>
        </a:p>
      </dgm:t>
    </dgm:pt>
    <dgm:pt modelId="{EDFF38E1-2FF3-5044-A619-8918579B658C}" type="pres">
      <dgm:prSet presAssocID="{B4520075-602F-E045-9D41-B5836471E5BC}" presName="parTrans" presStyleLbl="bgSibTrans2D1" presStyleIdx="0" presStyleCnt="6"/>
      <dgm:spPr/>
      <dgm:t>
        <a:bodyPr/>
        <a:lstStyle/>
        <a:p>
          <a:endParaRPr lang="it-IT"/>
        </a:p>
      </dgm:t>
    </dgm:pt>
    <dgm:pt modelId="{D06B6636-3DE9-9544-9872-57231B2816AB}" type="pres">
      <dgm:prSet presAssocID="{F0B8D537-FBA5-D34A-8BFE-116DC9C83E01}" presName="node" presStyleLbl="node1" presStyleIdx="0" presStyleCnt="6" custRadScaleRad="10038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9EA54DF-D748-A942-914D-14D130E4D64E}" type="pres">
      <dgm:prSet presAssocID="{F86E309D-6580-474A-8DC9-789AB9F3C129}" presName="parTrans" presStyleLbl="bgSibTrans2D1" presStyleIdx="1" presStyleCnt="6"/>
      <dgm:spPr/>
      <dgm:t>
        <a:bodyPr/>
        <a:lstStyle/>
        <a:p>
          <a:endParaRPr lang="it-IT"/>
        </a:p>
      </dgm:t>
    </dgm:pt>
    <dgm:pt modelId="{AB6555C3-CDEB-D04D-BB53-E8C4541593D8}" type="pres">
      <dgm:prSet presAssocID="{242B412D-DCBA-964A-AAA5-8DE210FD3B35}" presName="node" presStyleLbl="node1" presStyleIdx="1" presStyleCnt="6" custScaleX="145688" custScaleY="98868" custRadScaleRad="110601" custRadScaleInc="-1141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26549C-8439-054B-8A34-566A2A03F40F}" type="pres">
      <dgm:prSet presAssocID="{53B0DFFF-CCEA-5B44-93D5-DD94BFEE5CD2}" presName="parTrans" presStyleLbl="bgSibTrans2D1" presStyleIdx="2" presStyleCnt="6"/>
      <dgm:spPr/>
      <dgm:t>
        <a:bodyPr/>
        <a:lstStyle/>
        <a:p>
          <a:endParaRPr lang="it-IT"/>
        </a:p>
      </dgm:t>
    </dgm:pt>
    <dgm:pt modelId="{BA08ED24-D580-734D-AA1C-CA6C26F95FC5}" type="pres">
      <dgm:prSet presAssocID="{6FDE94EA-EE0F-5949-BF74-7DAE3B9BF14E}" presName="node" presStyleLbl="node1" presStyleIdx="2" presStyleCnt="6" custScaleX="150351" custScaleY="14355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1E9E0A7-FA2D-6649-8BE8-946EA06A4E94}" type="pres">
      <dgm:prSet presAssocID="{2B0DDBC9-2D5B-A04B-9DBB-AEF336165CF8}" presName="parTrans" presStyleLbl="bgSibTrans2D1" presStyleIdx="3" presStyleCnt="6"/>
      <dgm:spPr/>
      <dgm:t>
        <a:bodyPr/>
        <a:lstStyle/>
        <a:p>
          <a:endParaRPr lang="it-IT"/>
        </a:p>
      </dgm:t>
    </dgm:pt>
    <dgm:pt modelId="{AB89A32F-6336-6F4D-97B4-6B1CA39578E2}" type="pres">
      <dgm:prSet presAssocID="{4830E4AE-6F64-374D-962D-18E76D6DF924}" presName="node" presStyleLbl="node1" presStyleIdx="3" presStyleCnt="6" custScaleX="158138" custScaleY="97986" custRadScaleRad="113168" custRadScaleInc="2983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6652B81-275E-B347-865E-A63DEDB6D4BB}" type="pres">
      <dgm:prSet presAssocID="{1A2FF5BF-941C-F040-B32A-703310FE17F0}" presName="parTrans" presStyleLbl="bgSibTrans2D1" presStyleIdx="4" presStyleCnt="6"/>
      <dgm:spPr/>
      <dgm:t>
        <a:bodyPr/>
        <a:lstStyle/>
        <a:p>
          <a:endParaRPr lang="it-IT"/>
        </a:p>
      </dgm:t>
    </dgm:pt>
    <dgm:pt modelId="{723052DD-9A99-324A-A766-A7E93032A269}" type="pres">
      <dgm:prSet presAssocID="{C4D96B6D-6B3C-F747-B304-0FB055928B49}" presName="node" presStyleLbl="node1" presStyleIdx="4" presStyleCnt="6" custScaleX="148598" custScaleY="10720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3163EDB-575E-8742-96A0-6E82B5F98EFD}" type="pres">
      <dgm:prSet presAssocID="{79150FBA-D35B-0E41-925B-971825D48902}" presName="parTrans" presStyleLbl="bgSibTrans2D1" presStyleIdx="5" presStyleCnt="6"/>
      <dgm:spPr/>
      <dgm:t>
        <a:bodyPr/>
        <a:lstStyle/>
        <a:p>
          <a:endParaRPr lang="it-IT"/>
        </a:p>
      </dgm:t>
    </dgm:pt>
    <dgm:pt modelId="{A5487CBC-A663-9547-A5BE-CCB9BA927900}" type="pres">
      <dgm:prSet presAssocID="{F7F054F6-8A0D-164D-B7DE-F02407F6DDC4}" presName="node" presStyleLbl="node1" presStyleIdx="5" presStyleCnt="6" custScaleX="139197" custScaleY="10466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E5FC476-F84B-C940-875C-B76416B4A5FE}" srcId="{90F197A3-557F-6944-8E29-4BA9208863CC}" destId="{242B412D-DCBA-964A-AAA5-8DE210FD3B35}" srcOrd="1" destOrd="0" parTransId="{F86E309D-6580-474A-8DC9-789AB9F3C129}" sibTransId="{611E46F7-A7B0-7046-A58B-1631FCD8BFE2}"/>
    <dgm:cxn modelId="{3C794C1B-CB61-BE49-B719-A1D65F142787}" srcId="{C67D45D1-490F-7A4D-8136-D314E71D770E}" destId="{90F197A3-557F-6944-8E29-4BA9208863CC}" srcOrd="0" destOrd="0" parTransId="{BC05000D-7380-9542-99C1-7F1BFD78ABE2}" sibTransId="{7DB91563-4E6D-8842-85F7-7EAAE51D8588}"/>
    <dgm:cxn modelId="{0ED64100-F255-2148-8CF5-0F8FC57FC39E}" srcId="{90F197A3-557F-6944-8E29-4BA9208863CC}" destId="{F7F054F6-8A0D-164D-B7DE-F02407F6DDC4}" srcOrd="5" destOrd="0" parTransId="{79150FBA-D35B-0E41-925B-971825D48902}" sibTransId="{E30C1E2C-1EB8-4C4F-9F0B-B1CD15EDFB94}"/>
    <dgm:cxn modelId="{A91D682A-4355-2649-9A6B-74ADF4A9C0A1}" type="presOf" srcId="{242B412D-DCBA-964A-AAA5-8DE210FD3B35}" destId="{AB6555C3-CDEB-D04D-BB53-E8C4541593D8}" srcOrd="0" destOrd="0" presId="urn:microsoft.com/office/officeart/2005/8/layout/radial4"/>
    <dgm:cxn modelId="{604EB43B-F0B7-AF4D-800B-329DDAC0F22A}" type="presOf" srcId="{F0B8D537-FBA5-D34A-8BFE-116DC9C83E01}" destId="{D06B6636-3DE9-9544-9872-57231B2816AB}" srcOrd="0" destOrd="0" presId="urn:microsoft.com/office/officeart/2005/8/layout/radial4"/>
    <dgm:cxn modelId="{B6BEA914-1F30-E34A-AE3C-80118BD55E05}" srcId="{90F197A3-557F-6944-8E29-4BA9208863CC}" destId="{C4D96B6D-6B3C-F747-B304-0FB055928B49}" srcOrd="4" destOrd="0" parTransId="{1A2FF5BF-941C-F040-B32A-703310FE17F0}" sibTransId="{3EEFEB36-188D-E64C-92B9-2F2710ABDEEF}"/>
    <dgm:cxn modelId="{BB1333A6-6AFB-4B43-A6E4-3D818E77A92A}" type="presOf" srcId="{90F197A3-557F-6944-8E29-4BA9208863CC}" destId="{1DB540BF-1258-2048-8CD4-CE7954065E06}" srcOrd="0" destOrd="0" presId="urn:microsoft.com/office/officeart/2005/8/layout/radial4"/>
    <dgm:cxn modelId="{D7EF9737-F1E6-8444-96FA-113188AB2B40}" type="presOf" srcId="{C67D45D1-490F-7A4D-8136-D314E71D770E}" destId="{B442CFA1-B8D5-DA46-97BC-3C0FAF21D42B}" srcOrd="0" destOrd="0" presId="urn:microsoft.com/office/officeart/2005/8/layout/radial4"/>
    <dgm:cxn modelId="{0A7B0CED-55B6-1849-BD2B-BC010D1F5DA8}" srcId="{90F197A3-557F-6944-8E29-4BA9208863CC}" destId="{F0B8D537-FBA5-D34A-8BFE-116DC9C83E01}" srcOrd="0" destOrd="0" parTransId="{B4520075-602F-E045-9D41-B5836471E5BC}" sibTransId="{6708575E-2A5D-5346-93B2-18500A03C882}"/>
    <dgm:cxn modelId="{064ED1B1-4ACE-8340-BD0E-2363EAB571C4}" srcId="{90F197A3-557F-6944-8E29-4BA9208863CC}" destId="{6FDE94EA-EE0F-5949-BF74-7DAE3B9BF14E}" srcOrd="2" destOrd="0" parTransId="{53B0DFFF-CCEA-5B44-93D5-DD94BFEE5CD2}" sibTransId="{F485F801-8C7E-F941-B12D-BC1D56537BB3}"/>
    <dgm:cxn modelId="{068CBA63-9F05-1349-AB05-D917A3FDB696}" type="presOf" srcId="{B4520075-602F-E045-9D41-B5836471E5BC}" destId="{EDFF38E1-2FF3-5044-A619-8918579B658C}" srcOrd="0" destOrd="0" presId="urn:microsoft.com/office/officeart/2005/8/layout/radial4"/>
    <dgm:cxn modelId="{09F4C8FD-8DBC-7648-897D-79DCC82621C8}" type="presOf" srcId="{1A2FF5BF-941C-F040-B32A-703310FE17F0}" destId="{C6652B81-275E-B347-865E-A63DEDB6D4BB}" srcOrd="0" destOrd="0" presId="urn:microsoft.com/office/officeart/2005/8/layout/radial4"/>
    <dgm:cxn modelId="{867F276D-B604-9D44-A568-CE3BC7A2A0C4}" type="presOf" srcId="{53B0DFFF-CCEA-5B44-93D5-DD94BFEE5CD2}" destId="{B826549C-8439-054B-8A34-566A2A03F40F}" srcOrd="0" destOrd="0" presId="urn:microsoft.com/office/officeart/2005/8/layout/radial4"/>
    <dgm:cxn modelId="{35931D87-0DF0-F44F-BD88-956D67830124}" srcId="{90F197A3-557F-6944-8E29-4BA9208863CC}" destId="{4830E4AE-6F64-374D-962D-18E76D6DF924}" srcOrd="3" destOrd="0" parTransId="{2B0DDBC9-2D5B-A04B-9DBB-AEF336165CF8}" sibTransId="{CE887BEF-9DF8-4248-8AA2-B9FA69E47193}"/>
    <dgm:cxn modelId="{9198FFE5-9029-7445-A764-81D6E140B05E}" type="presOf" srcId="{2B0DDBC9-2D5B-A04B-9DBB-AEF336165CF8}" destId="{41E9E0A7-FA2D-6649-8BE8-946EA06A4E94}" srcOrd="0" destOrd="0" presId="urn:microsoft.com/office/officeart/2005/8/layout/radial4"/>
    <dgm:cxn modelId="{38569429-8614-CA4D-A231-EB5007B484CC}" type="presOf" srcId="{79150FBA-D35B-0E41-925B-971825D48902}" destId="{A3163EDB-575E-8742-96A0-6E82B5F98EFD}" srcOrd="0" destOrd="0" presId="urn:microsoft.com/office/officeart/2005/8/layout/radial4"/>
    <dgm:cxn modelId="{B39A4DE2-8517-6D46-BDB8-08A4339FE154}" type="presOf" srcId="{F86E309D-6580-474A-8DC9-789AB9F3C129}" destId="{89EA54DF-D748-A942-914D-14D130E4D64E}" srcOrd="0" destOrd="0" presId="urn:microsoft.com/office/officeart/2005/8/layout/radial4"/>
    <dgm:cxn modelId="{42D314E7-2CEB-314A-8389-E14ACCACEF0B}" type="presOf" srcId="{6FDE94EA-EE0F-5949-BF74-7DAE3B9BF14E}" destId="{BA08ED24-D580-734D-AA1C-CA6C26F95FC5}" srcOrd="0" destOrd="0" presId="urn:microsoft.com/office/officeart/2005/8/layout/radial4"/>
    <dgm:cxn modelId="{1FBF68F2-06E1-9847-884C-027A53EDADD1}" type="presOf" srcId="{4830E4AE-6F64-374D-962D-18E76D6DF924}" destId="{AB89A32F-6336-6F4D-97B4-6B1CA39578E2}" srcOrd="0" destOrd="0" presId="urn:microsoft.com/office/officeart/2005/8/layout/radial4"/>
    <dgm:cxn modelId="{CBDEB30A-2341-7F46-8671-7A05D16ECCC3}" type="presOf" srcId="{F7F054F6-8A0D-164D-B7DE-F02407F6DDC4}" destId="{A5487CBC-A663-9547-A5BE-CCB9BA927900}" srcOrd="0" destOrd="0" presId="urn:microsoft.com/office/officeart/2005/8/layout/radial4"/>
    <dgm:cxn modelId="{2C4625BC-509B-844F-A5CA-2AF5E2A937BF}" type="presOf" srcId="{C4D96B6D-6B3C-F747-B304-0FB055928B49}" destId="{723052DD-9A99-324A-A766-A7E93032A269}" srcOrd="0" destOrd="0" presId="urn:microsoft.com/office/officeart/2005/8/layout/radial4"/>
    <dgm:cxn modelId="{02490B5E-550A-2D47-8517-D0E1D764FB2B}" type="presParOf" srcId="{B442CFA1-B8D5-DA46-97BC-3C0FAF21D42B}" destId="{1DB540BF-1258-2048-8CD4-CE7954065E06}" srcOrd="0" destOrd="0" presId="urn:microsoft.com/office/officeart/2005/8/layout/radial4"/>
    <dgm:cxn modelId="{205A3582-7C81-A54E-898C-3C0C9F758DD4}" type="presParOf" srcId="{B442CFA1-B8D5-DA46-97BC-3C0FAF21D42B}" destId="{EDFF38E1-2FF3-5044-A619-8918579B658C}" srcOrd="1" destOrd="0" presId="urn:microsoft.com/office/officeart/2005/8/layout/radial4"/>
    <dgm:cxn modelId="{3F372D32-33C8-9B46-9CBE-F721C131D58A}" type="presParOf" srcId="{B442CFA1-B8D5-DA46-97BC-3C0FAF21D42B}" destId="{D06B6636-3DE9-9544-9872-57231B2816AB}" srcOrd="2" destOrd="0" presId="urn:microsoft.com/office/officeart/2005/8/layout/radial4"/>
    <dgm:cxn modelId="{FE7C2EA1-223F-5D42-B920-F68448682463}" type="presParOf" srcId="{B442CFA1-B8D5-DA46-97BC-3C0FAF21D42B}" destId="{89EA54DF-D748-A942-914D-14D130E4D64E}" srcOrd="3" destOrd="0" presId="urn:microsoft.com/office/officeart/2005/8/layout/radial4"/>
    <dgm:cxn modelId="{AF9B5BB5-3F98-1343-960F-1159E1A01093}" type="presParOf" srcId="{B442CFA1-B8D5-DA46-97BC-3C0FAF21D42B}" destId="{AB6555C3-CDEB-D04D-BB53-E8C4541593D8}" srcOrd="4" destOrd="0" presId="urn:microsoft.com/office/officeart/2005/8/layout/radial4"/>
    <dgm:cxn modelId="{F5D30F27-7423-744E-A958-C2E532605C02}" type="presParOf" srcId="{B442CFA1-B8D5-DA46-97BC-3C0FAF21D42B}" destId="{B826549C-8439-054B-8A34-566A2A03F40F}" srcOrd="5" destOrd="0" presId="urn:microsoft.com/office/officeart/2005/8/layout/radial4"/>
    <dgm:cxn modelId="{C5F845B3-1C07-C448-8A0C-EBD7C940E753}" type="presParOf" srcId="{B442CFA1-B8D5-DA46-97BC-3C0FAF21D42B}" destId="{BA08ED24-D580-734D-AA1C-CA6C26F95FC5}" srcOrd="6" destOrd="0" presId="urn:microsoft.com/office/officeart/2005/8/layout/radial4"/>
    <dgm:cxn modelId="{E893E9AF-5DE8-EE47-B311-2BC138DF1BEA}" type="presParOf" srcId="{B442CFA1-B8D5-DA46-97BC-3C0FAF21D42B}" destId="{41E9E0A7-FA2D-6649-8BE8-946EA06A4E94}" srcOrd="7" destOrd="0" presId="urn:microsoft.com/office/officeart/2005/8/layout/radial4"/>
    <dgm:cxn modelId="{473B908B-20EC-4B4A-A9BD-5D4BC9748B3E}" type="presParOf" srcId="{B442CFA1-B8D5-DA46-97BC-3C0FAF21D42B}" destId="{AB89A32F-6336-6F4D-97B4-6B1CA39578E2}" srcOrd="8" destOrd="0" presId="urn:microsoft.com/office/officeart/2005/8/layout/radial4"/>
    <dgm:cxn modelId="{81CF6754-3F36-DD4C-800E-C748BECE6C8F}" type="presParOf" srcId="{B442CFA1-B8D5-DA46-97BC-3C0FAF21D42B}" destId="{C6652B81-275E-B347-865E-A63DEDB6D4BB}" srcOrd="9" destOrd="0" presId="urn:microsoft.com/office/officeart/2005/8/layout/radial4"/>
    <dgm:cxn modelId="{78E77B9F-771E-5D4B-A290-06E6D3E46C6A}" type="presParOf" srcId="{B442CFA1-B8D5-DA46-97BC-3C0FAF21D42B}" destId="{723052DD-9A99-324A-A766-A7E93032A269}" srcOrd="10" destOrd="0" presId="urn:microsoft.com/office/officeart/2005/8/layout/radial4"/>
    <dgm:cxn modelId="{D3F3DD28-EC1D-E74B-9EC3-8EC3474F0255}" type="presParOf" srcId="{B442CFA1-B8D5-DA46-97BC-3C0FAF21D42B}" destId="{A3163EDB-575E-8742-96A0-6E82B5F98EFD}" srcOrd="11" destOrd="0" presId="urn:microsoft.com/office/officeart/2005/8/layout/radial4"/>
    <dgm:cxn modelId="{9EB5C487-4948-1A40-B634-4FC74863E299}" type="presParOf" srcId="{B442CFA1-B8D5-DA46-97BC-3C0FAF21D42B}" destId="{A5487CBC-A663-9547-A5BE-CCB9BA927900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A21E1E-6320-BF42-A798-948866CFD3A2}" type="doc">
      <dgm:prSet loTypeId="urn:microsoft.com/office/officeart/2005/8/layout/radial4" loCatId="" qsTypeId="urn:microsoft.com/office/officeart/2005/8/quickstyle/simple4" qsCatId="simple" csTypeId="urn:microsoft.com/office/officeart/2005/8/colors/accent1_2#6" csCatId="accent1" phldr="1"/>
      <dgm:spPr/>
      <dgm:t>
        <a:bodyPr/>
        <a:lstStyle/>
        <a:p>
          <a:endParaRPr lang="it-IT"/>
        </a:p>
      </dgm:t>
    </dgm:pt>
    <dgm:pt modelId="{19D0D1EB-0EDD-1842-AE11-B2BB64AA69F8}">
      <dgm:prSet phldrT="[Testo]" custT="1"/>
      <dgm:spPr>
        <a:solidFill>
          <a:schemeClr val="accent2"/>
        </a:solidFill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it-IT" sz="12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/>
              <a:cs typeface="Arial"/>
            </a:rPr>
            <a:t>PAZIENTE INATTIVO, SCARSO RENDIMENTO LAVORATIVO</a:t>
          </a:r>
          <a:endParaRPr lang="it-IT" sz="1200" b="1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Arial"/>
            <a:cs typeface="Arial"/>
          </a:endParaRPr>
        </a:p>
      </dgm:t>
    </dgm:pt>
    <dgm:pt modelId="{F96830A0-1E41-C744-9EAC-7C25C8B51AB4}" type="parTrans" cxnId="{98E03BFB-CC91-F24B-8AF6-9D228130A3F9}">
      <dgm:prSet/>
      <dgm:spPr/>
      <dgm:t>
        <a:bodyPr/>
        <a:lstStyle/>
        <a:p>
          <a:endParaRPr lang="it-IT"/>
        </a:p>
      </dgm:t>
    </dgm:pt>
    <dgm:pt modelId="{1D584ADA-8AA1-4B4C-8EFA-7C6C906230F1}" type="sibTrans" cxnId="{98E03BFB-CC91-F24B-8AF6-9D228130A3F9}">
      <dgm:prSet/>
      <dgm:spPr/>
      <dgm:t>
        <a:bodyPr/>
        <a:lstStyle/>
        <a:p>
          <a:endParaRPr lang="it-IT"/>
        </a:p>
      </dgm:t>
    </dgm:pt>
    <dgm:pt modelId="{7750727C-1CC8-5F44-8A43-90752AC3072E}">
      <dgm:prSet phldrT="[Testo]" custT="1"/>
      <dgm:spPr>
        <a:solidFill>
          <a:srgbClr val="FE3737"/>
        </a:solidFill>
      </dgm:spPr>
      <dgm:t>
        <a:bodyPr/>
        <a:lstStyle/>
        <a:p>
          <a:r>
            <a:rPr lang="it-IT" sz="1200" b="1" dirty="0" smtClean="0">
              <a:latin typeface="Arial"/>
              <a:cs typeface="Arial"/>
            </a:rPr>
            <a:t>NECESSITA’                DI RIPOSO</a:t>
          </a:r>
          <a:endParaRPr lang="it-IT" sz="1200" b="1" dirty="0">
            <a:latin typeface="Arial"/>
            <a:cs typeface="Arial"/>
          </a:endParaRPr>
        </a:p>
      </dgm:t>
    </dgm:pt>
    <dgm:pt modelId="{ACE34FDC-A44B-554C-B51C-DA4373352811}" type="parTrans" cxnId="{EB4118AD-C44F-CD48-95BA-187B9879AC25}">
      <dgm:prSet/>
      <dgm:spPr/>
      <dgm:t>
        <a:bodyPr/>
        <a:lstStyle/>
        <a:p>
          <a:endParaRPr lang="it-IT"/>
        </a:p>
      </dgm:t>
    </dgm:pt>
    <dgm:pt modelId="{3BF150E0-08D9-8549-B85A-1B042A73E0D1}" type="sibTrans" cxnId="{EB4118AD-C44F-CD48-95BA-187B9879AC25}">
      <dgm:prSet/>
      <dgm:spPr/>
      <dgm:t>
        <a:bodyPr/>
        <a:lstStyle/>
        <a:p>
          <a:endParaRPr lang="it-IT"/>
        </a:p>
      </dgm:t>
    </dgm:pt>
    <dgm:pt modelId="{BC53B162-23D4-DA46-8BA7-0323E846C0DC}">
      <dgm:prSet phldrT="[Testo]" custT="1"/>
      <dgm:spPr>
        <a:solidFill>
          <a:srgbClr val="FE3737"/>
        </a:solidFill>
      </dgm:spPr>
      <dgm:t>
        <a:bodyPr/>
        <a:lstStyle/>
        <a:p>
          <a:r>
            <a:rPr lang="it-IT" sz="1200" b="1" dirty="0" smtClean="0">
              <a:latin typeface="Arial"/>
              <a:cs typeface="Arial"/>
            </a:rPr>
            <a:t>FACILE ESAURIBILITA’</a:t>
          </a:r>
          <a:endParaRPr lang="it-IT" sz="1200" b="1" dirty="0">
            <a:latin typeface="Arial"/>
            <a:cs typeface="Arial"/>
          </a:endParaRPr>
        </a:p>
      </dgm:t>
    </dgm:pt>
    <dgm:pt modelId="{09BD4740-0FD7-4149-9607-C54B244A2EB6}" type="parTrans" cxnId="{103FCA3A-5FB5-5F4A-B301-13E50FB79AAE}">
      <dgm:prSet/>
      <dgm:spPr/>
      <dgm:t>
        <a:bodyPr/>
        <a:lstStyle/>
        <a:p>
          <a:endParaRPr lang="it-IT"/>
        </a:p>
      </dgm:t>
    </dgm:pt>
    <dgm:pt modelId="{DB55D599-BF0A-2D43-8548-21C04359A4F2}" type="sibTrans" cxnId="{103FCA3A-5FB5-5F4A-B301-13E50FB79AAE}">
      <dgm:prSet/>
      <dgm:spPr/>
      <dgm:t>
        <a:bodyPr/>
        <a:lstStyle/>
        <a:p>
          <a:endParaRPr lang="it-IT"/>
        </a:p>
      </dgm:t>
    </dgm:pt>
    <dgm:pt modelId="{72F0B09A-63B7-4E44-A7C8-1DA57B304E8E}">
      <dgm:prSet phldrT="[Testo]" custT="1"/>
      <dgm:spPr>
        <a:solidFill>
          <a:srgbClr val="FE3737"/>
        </a:solidFill>
      </dgm:spPr>
      <dgm:t>
        <a:bodyPr/>
        <a:lstStyle/>
        <a:p>
          <a:r>
            <a:rPr lang="it-IT" sz="1200" b="1" dirty="0" smtClean="0">
              <a:latin typeface="Arial"/>
              <a:cs typeface="Arial"/>
            </a:rPr>
            <a:t>CONCENTRAZIONE SUL SINTOMO DOLORE</a:t>
          </a:r>
          <a:endParaRPr lang="it-IT" sz="1200" b="1" dirty="0">
            <a:latin typeface="Arial"/>
            <a:cs typeface="Arial"/>
          </a:endParaRPr>
        </a:p>
      </dgm:t>
    </dgm:pt>
    <dgm:pt modelId="{3135E2EB-4B46-9D43-849B-B64888674977}" type="parTrans" cxnId="{C5D414C7-2CFF-5849-B4AA-A9585F3A91DF}">
      <dgm:prSet/>
      <dgm:spPr/>
      <dgm:t>
        <a:bodyPr/>
        <a:lstStyle/>
        <a:p>
          <a:endParaRPr lang="it-IT"/>
        </a:p>
      </dgm:t>
    </dgm:pt>
    <dgm:pt modelId="{CB589E62-2BD0-2A4E-A830-76F3F0DA050E}" type="sibTrans" cxnId="{C5D414C7-2CFF-5849-B4AA-A9585F3A91DF}">
      <dgm:prSet/>
      <dgm:spPr/>
      <dgm:t>
        <a:bodyPr/>
        <a:lstStyle/>
        <a:p>
          <a:endParaRPr lang="it-IT"/>
        </a:p>
      </dgm:t>
    </dgm:pt>
    <dgm:pt modelId="{3F91B45A-18DC-5447-8B9E-4851BAB62FF3}" type="pres">
      <dgm:prSet presAssocID="{69A21E1E-6320-BF42-A798-948866CFD3A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CDE9C3E-5B2E-694E-BA34-B19D608213B2}" type="pres">
      <dgm:prSet presAssocID="{19D0D1EB-0EDD-1842-AE11-B2BB64AA69F8}" presName="centerShape" presStyleLbl="node0" presStyleIdx="0" presStyleCnt="1"/>
      <dgm:spPr/>
      <dgm:t>
        <a:bodyPr/>
        <a:lstStyle/>
        <a:p>
          <a:endParaRPr lang="it-IT"/>
        </a:p>
      </dgm:t>
    </dgm:pt>
    <dgm:pt modelId="{70732F71-FE78-114C-B81F-90619505F523}" type="pres">
      <dgm:prSet presAssocID="{ACE34FDC-A44B-554C-B51C-DA4373352811}" presName="parTrans" presStyleLbl="bgSibTrans2D1" presStyleIdx="0" presStyleCnt="3"/>
      <dgm:spPr/>
      <dgm:t>
        <a:bodyPr/>
        <a:lstStyle/>
        <a:p>
          <a:endParaRPr lang="it-IT"/>
        </a:p>
      </dgm:t>
    </dgm:pt>
    <dgm:pt modelId="{6ADBDFF0-0E9B-8A46-B394-682850535101}" type="pres">
      <dgm:prSet presAssocID="{7750727C-1CC8-5F44-8A43-90752AC3072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6E09B81-DE96-2945-9856-B4181424B7A4}" type="pres">
      <dgm:prSet presAssocID="{09BD4740-0FD7-4149-9607-C54B244A2EB6}" presName="parTrans" presStyleLbl="bgSibTrans2D1" presStyleIdx="1" presStyleCnt="3"/>
      <dgm:spPr/>
      <dgm:t>
        <a:bodyPr/>
        <a:lstStyle/>
        <a:p>
          <a:endParaRPr lang="it-IT"/>
        </a:p>
      </dgm:t>
    </dgm:pt>
    <dgm:pt modelId="{C7E4318C-76A2-F548-840B-A1AC239306DC}" type="pres">
      <dgm:prSet presAssocID="{BC53B162-23D4-DA46-8BA7-0323E846C0D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4332216-8046-724A-9EE4-2AA13730D209}" type="pres">
      <dgm:prSet presAssocID="{3135E2EB-4B46-9D43-849B-B64888674977}" presName="parTrans" presStyleLbl="bgSibTrans2D1" presStyleIdx="2" presStyleCnt="3"/>
      <dgm:spPr/>
      <dgm:t>
        <a:bodyPr/>
        <a:lstStyle/>
        <a:p>
          <a:endParaRPr lang="it-IT"/>
        </a:p>
      </dgm:t>
    </dgm:pt>
    <dgm:pt modelId="{0A71DD62-4DB7-4541-BC12-32F914794656}" type="pres">
      <dgm:prSet presAssocID="{72F0B09A-63B7-4E44-A7C8-1DA57B304E8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E7CE64E-4EED-CF4F-9FD4-9BBAA97DBC79}" type="presOf" srcId="{7750727C-1CC8-5F44-8A43-90752AC3072E}" destId="{6ADBDFF0-0E9B-8A46-B394-682850535101}" srcOrd="0" destOrd="0" presId="urn:microsoft.com/office/officeart/2005/8/layout/radial4"/>
    <dgm:cxn modelId="{319B931A-DF6D-2344-826F-8C2FF39994FD}" type="presOf" srcId="{72F0B09A-63B7-4E44-A7C8-1DA57B304E8E}" destId="{0A71DD62-4DB7-4541-BC12-32F914794656}" srcOrd="0" destOrd="0" presId="urn:microsoft.com/office/officeart/2005/8/layout/radial4"/>
    <dgm:cxn modelId="{E0EAAEB1-B6B0-A441-81DF-0C580B7DD193}" type="presOf" srcId="{BC53B162-23D4-DA46-8BA7-0323E846C0DC}" destId="{C7E4318C-76A2-F548-840B-A1AC239306DC}" srcOrd="0" destOrd="0" presId="urn:microsoft.com/office/officeart/2005/8/layout/radial4"/>
    <dgm:cxn modelId="{373E6CCA-D69D-CA43-A7B7-D8C478B8860D}" type="presOf" srcId="{3135E2EB-4B46-9D43-849B-B64888674977}" destId="{34332216-8046-724A-9EE4-2AA13730D209}" srcOrd="0" destOrd="0" presId="urn:microsoft.com/office/officeart/2005/8/layout/radial4"/>
    <dgm:cxn modelId="{EB4118AD-C44F-CD48-95BA-187B9879AC25}" srcId="{19D0D1EB-0EDD-1842-AE11-B2BB64AA69F8}" destId="{7750727C-1CC8-5F44-8A43-90752AC3072E}" srcOrd="0" destOrd="0" parTransId="{ACE34FDC-A44B-554C-B51C-DA4373352811}" sibTransId="{3BF150E0-08D9-8549-B85A-1B042A73E0D1}"/>
    <dgm:cxn modelId="{89EE9A01-C197-6447-8AB7-81E34D48662F}" type="presOf" srcId="{19D0D1EB-0EDD-1842-AE11-B2BB64AA69F8}" destId="{7CDE9C3E-5B2E-694E-BA34-B19D608213B2}" srcOrd="0" destOrd="0" presId="urn:microsoft.com/office/officeart/2005/8/layout/radial4"/>
    <dgm:cxn modelId="{28E7D062-FFE6-4846-9784-9DAE445B1AE7}" type="presOf" srcId="{69A21E1E-6320-BF42-A798-948866CFD3A2}" destId="{3F91B45A-18DC-5447-8B9E-4851BAB62FF3}" srcOrd="0" destOrd="0" presId="urn:microsoft.com/office/officeart/2005/8/layout/radial4"/>
    <dgm:cxn modelId="{98E03BFB-CC91-F24B-8AF6-9D228130A3F9}" srcId="{69A21E1E-6320-BF42-A798-948866CFD3A2}" destId="{19D0D1EB-0EDD-1842-AE11-B2BB64AA69F8}" srcOrd="0" destOrd="0" parTransId="{F96830A0-1E41-C744-9EAC-7C25C8B51AB4}" sibTransId="{1D584ADA-8AA1-4B4C-8EFA-7C6C906230F1}"/>
    <dgm:cxn modelId="{C5D414C7-2CFF-5849-B4AA-A9585F3A91DF}" srcId="{19D0D1EB-0EDD-1842-AE11-B2BB64AA69F8}" destId="{72F0B09A-63B7-4E44-A7C8-1DA57B304E8E}" srcOrd="2" destOrd="0" parTransId="{3135E2EB-4B46-9D43-849B-B64888674977}" sibTransId="{CB589E62-2BD0-2A4E-A830-76F3F0DA050E}"/>
    <dgm:cxn modelId="{103FCA3A-5FB5-5F4A-B301-13E50FB79AAE}" srcId="{19D0D1EB-0EDD-1842-AE11-B2BB64AA69F8}" destId="{BC53B162-23D4-DA46-8BA7-0323E846C0DC}" srcOrd="1" destOrd="0" parTransId="{09BD4740-0FD7-4149-9607-C54B244A2EB6}" sibTransId="{DB55D599-BF0A-2D43-8548-21C04359A4F2}"/>
    <dgm:cxn modelId="{4CFFD78E-0557-9D44-B26D-E7510268FCAF}" type="presOf" srcId="{ACE34FDC-A44B-554C-B51C-DA4373352811}" destId="{70732F71-FE78-114C-B81F-90619505F523}" srcOrd="0" destOrd="0" presId="urn:microsoft.com/office/officeart/2005/8/layout/radial4"/>
    <dgm:cxn modelId="{3FA4B753-934C-014B-BE29-B023154D0132}" type="presOf" srcId="{09BD4740-0FD7-4149-9607-C54B244A2EB6}" destId="{36E09B81-DE96-2945-9856-B4181424B7A4}" srcOrd="0" destOrd="0" presId="urn:microsoft.com/office/officeart/2005/8/layout/radial4"/>
    <dgm:cxn modelId="{5E8A0B0C-6020-1A4F-B38A-BEDC22368551}" type="presParOf" srcId="{3F91B45A-18DC-5447-8B9E-4851BAB62FF3}" destId="{7CDE9C3E-5B2E-694E-BA34-B19D608213B2}" srcOrd="0" destOrd="0" presId="urn:microsoft.com/office/officeart/2005/8/layout/radial4"/>
    <dgm:cxn modelId="{C2F9D07A-4FC1-2348-94AF-DCF8F23C82D2}" type="presParOf" srcId="{3F91B45A-18DC-5447-8B9E-4851BAB62FF3}" destId="{70732F71-FE78-114C-B81F-90619505F523}" srcOrd="1" destOrd="0" presId="urn:microsoft.com/office/officeart/2005/8/layout/radial4"/>
    <dgm:cxn modelId="{B0D8AA5E-6A9F-8445-A56F-BF9872D36B26}" type="presParOf" srcId="{3F91B45A-18DC-5447-8B9E-4851BAB62FF3}" destId="{6ADBDFF0-0E9B-8A46-B394-682850535101}" srcOrd="2" destOrd="0" presId="urn:microsoft.com/office/officeart/2005/8/layout/radial4"/>
    <dgm:cxn modelId="{757C7534-1753-0E47-87F9-621B60737765}" type="presParOf" srcId="{3F91B45A-18DC-5447-8B9E-4851BAB62FF3}" destId="{36E09B81-DE96-2945-9856-B4181424B7A4}" srcOrd="3" destOrd="0" presId="urn:microsoft.com/office/officeart/2005/8/layout/radial4"/>
    <dgm:cxn modelId="{235475CF-D21F-C047-B137-7EB52776252C}" type="presParOf" srcId="{3F91B45A-18DC-5447-8B9E-4851BAB62FF3}" destId="{C7E4318C-76A2-F548-840B-A1AC239306DC}" srcOrd="4" destOrd="0" presId="urn:microsoft.com/office/officeart/2005/8/layout/radial4"/>
    <dgm:cxn modelId="{010BF8A8-DD63-E440-B4A3-C4045FFFF0DD}" type="presParOf" srcId="{3F91B45A-18DC-5447-8B9E-4851BAB62FF3}" destId="{34332216-8046-724A-9EE4-2AA13730D209}" srcOrd="5" destOrd="0" presId="urn:microsoft.com/office/officeart/2005/8/layout/radial4"/>
    <dgm:cxn modelId="{B122C9EA-2051-8D40-8196-4E3D931EC9BA}" type="presParOf" srcId="{3F91B45A-18DC-5447-8B9E-4851BAB62FF3}" destId="{0A71DD62-4DB7-4541-BC12-32F91479465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540BF-1258-2048-8CD4-CE7954065E06}">
      <dsp:nvSpPr>
        <dsp:cNvPr id="0" name=""/>
        <dsp:cNvSpPr/>
      </dsp:nvSpPr>
      <dsp:spPr>
        <a:xfrm>
          <a:off x="2026986" y="2256913"/>
          <a:ext cx="1817989" cy="1707496"/>
        </a:xfrm>
        <a:prstGeom prst="ellipse">
          <a:avLst/>
        </a:prstGeom>
        <a:solidFill>
          <a:srgbClr val="87714D"/>
        </a:soli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cap="none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rPr>
            <a:t>fibromialg</a:t>
          </a:r>
          <a:r>
            <a:rPr lang="it-IT" sz="1800" b="1" kern="1200" cap="none" spc="50" dirty="0" err="1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rPr>
            <a:t>ia</a:t>
          </a:r>
          <a:endParaRPr lang="it-IT" sz="1800" b="1" kern="1200" cap="none" spc="50" dirty="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Arial"/>
            <a:cs typeface="Arial"/>
          </a:endParaRPr>
        </a:p>
      </dsp:txBody>
      <dsp:txXfrm>
        <a:off x="2293224" y="2506970"/>
        <a:ext cx="1285513" cy="1207382"/>
      </dsp:txXfrm>
    </dsp:sp>
    <dsp:sp modelId="{EDFF38E1-2FF3-5044-A619-8918579B658C}">
      <dsp:nvSpPr>
        <dsp:cNvPr id="0" name=""/>
        <dsp:cNvSpPr/>
      </dsp:nvSpPr>
      <dsp:spPr>
        <a:xfrm rot="10800000">
          <a:off x="460167" y="2877950"/>
          <a:ext cx="1480643" cy="4654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6B6636-3DE9-9544-9872-57231B2816AB}">
      <dsp:nvSpPr>
        <dsp:cNvPr id="0" name=""/>
        <dsp:cNvSpPr/>
      </dsp:nvSpPr>
      <dsp:spPr>
        <a:xfrm>
          <a:off x="-111403" y="2653404"/>
          <a:ext cx="1143142" cy="914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Traumi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incidenti</a:t>
          </a:r>
          <a:endParaRPr lang="it-IT" sz="1400" kern="1200" dirty="0">
            <a:latin typeface="Arial"/>
            <a:cs typeface="Arial"/>
          </a:endParaRPr>
        </a:p>
      </dsp:txBody>
      <dsp:txXfrm>
        <a:off x="-84618" y="2680189"/>
        <a:ext cx="1089572" cy="860944"/>
      </dsp:txXfrm>
    </dsp:sp>
    <dsp:sp modelId="{89EA54DF-D748-A942-914D-14D130E4D64E}">
      <dsp:nvSpPr>
        <dsp:cNvPr id="0" name=""/>
        <dsp:cNvSpPr/>
      </dsp:nvSpPr>
      <dsp:spPr>
        <a:xfrm rot="12901730">
          <a:off x="689018" y="1858980"/>
          <a:ext cx="1586558" cy="4654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6555C3-CDEB-D04D-BB53-E8C4541593D8}">
      <dsp:nvSpPr>
        <dsp:cNvPr id="0" name=""/>
        <dsp:cNvSpPr/>
      </dsp:nvSpPr>
      <dsp:spPr>
        <a:xfrm>
          <a:off x="0" y="1184277"/>
          <a:ext cx="1665421" cy="904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Microtraumi ripetuti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err="1" smtClean="0">
              <a:latin typeface="Arial"/>
              <a:cs typeface="Arial"/>
            </a:rPr>
            <a:t>iperlassità</a:t>
          </a:r>
          <a:endParaRPr lang="it-IT" sz="1400" kern="1200" dirty="0">
            <a:latin typeface="Arial"/>
            <a:cs typeface="Arial"/>
          </a:endParaRPr>
        </a:p>
      </dsp:txBody>
      <dsp:txXfrm>
        <a:off x="26482" y="1210759"/>
        <a:ext cx="1612457" cy="851197"/>
      </dsp:txXfrm>
    </dsp:sp>
    <dsp:sp modelId="{B826549C-8439-054B-8A34-566A2A03F40F}">
      <dsp:nvSpPr>
        <dsp:cNvPr id="0" name=""/>
        <dsp:cNvSpPr/>
      </dsp:nvSpPr>
      <dsp:spPr>
        <a:xfrm rot="15120000">
          <a:off x="1642907" y="1250049"/>
          <a:ext cx="1528272" cy="4654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08ED24-D580-734D-AA1C-CA6C26F95FC5}">
      <dsp:nvSpPr>
        <dsp:cNvPr id="0" name=""/>
        <dsp:cNvSpPr/>
      </dsp:nvSpPr>
      <dsp:spPr>
        <a:xfrm>
          <a:off x="1311548" y="99590"/>
          <a:ext cx="1718726" cy="13128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Stress lavorativi- familiari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Conflitti interpersonali</a:t>
          </a:r>
          <a:endParaRPr lang="it-IT" sz="1400" kern="1200" dirty="0">
            <a:latin typeface="Arial"/>
            <a:cs typeface="Arial"/>
          </a:endParaRPr>
        </a:p>
      </dsp:txBody>
      <dsp:txXfrm>
        <a:off x="1350001" y="138043"/>
        <a:ext cx="1641820" cy="1235961"/>
      </dsp:txXfrm>
    </dsp:sp>
    <dsp:sp modelId="{41E9E0A7-FA2D-6649-8BE8-946EA06A4E94}">
      <dsp:nvSpPr>
        <dsp:cNvPr id="0" name=""/>
        <dsp:cNvSpPr/>
      </dsp:nvSpPr>
      <dsp:spPr>
        <a:xfrm rot="17817102">
          <a:off x="2875447" y="1196493"/>
          <a:ext cx="1830987" cy="4654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89A32F-6336-6F4D-97B4-6B1CA39578E2}">
      <dsp:nvSpPr>
        <dsp:cNvPr id="0" name=""/>
        <dsp:cNvSpPr/>
      </dsp:nvSpPr>
      <dsp:spPr>
        <a:xfrm>
          <a:off x="3302007" y="165095"/>
          <a:ext cx="1807743" cy="896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Squilibri ormonali</a:t>
          </a:r>
          <a:endParaRPr lang="it-IT" sz="1400" kern="1200" dirty="0">
            <a:latin typeface="Arial"/>
            <a:cs typeface="Arial"/>
          </a:endParaRPr>
        </a:p>
      </dsp:txBody>
      <dsp:txXfrm>
        <a:off x="3328253" y="191341"/>
        <a:ext cx="1755251" cy="843603"/>
      </dsp:txXfrm>
    </dsp:sp>
    <dsp:sp modelId="{C6652B81-275E-B347-865E-A63DEDB6D4BB}">
      <dsp:nvSpPr>
        <dsp:cNvPr id="0" name=""/>
        <dsp:cNvSpPr/>
      </dsp:nvSpPr>
      <dsp:spPr>
        <a:xfrm rot="19440000">
          <a:off x="3582365" y="1863486"/>
          <a:ext cx="1499808" cy="4654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3052DD-9A99-324A-A766-A7E93032A269}">
      <dsp:nvSpPr>
        <dsp:cNvPr id="0" name=""/>
        <dsp:cNvSpPr/>
      </dsp:nvSpPr>
      <dsp:spPr>
        <a:xfrm>
          <a:off x="4089611" y="1165226"/>
          <a:ext cx="1698687" cy="9803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Malattie infiammatorie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(AR, m autoimmuni)</a:t>
          </a:r>
          <a:endParaRPr lang="it-IT" sz="1400" kern="1200" dirty="0">
            <a:latin typeface="Arial"/>
            <a:cs typeface="Arial"/>
          </a:endParaRPr>
        </a:p>
      </dsp:txBody>
      <dsp:txXfrm>
        <a:off x="4118325" y="1193940"/>
        <a:ext cx="1641259" cy="922949"/>
      </dsp:txXfrm>
    </dsp:sp>
    <dsp:sp modelId="{A3163EDB-575E-8742-96A0-6E82B5F98EFD}">
      <dsp:nvSpPr>
        <dsp:cNvPr id="0" name=""/>
        <dsp:cNvSpPr/>
      </dsp:nvSpPr>
      <dsp:spPr>
        <a:xfrm>
          <a:off x="3931150" y="2877950"/>
          <a:ext cx="1480643" cy="4654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487CBC-A663-9547-A5BE-CCB9BA927900}">
      <dsp:nvSpPr>
        <dsp:cNvPr id="0" name=""/>
        <dsp:cNvSpPr/>
      </dsp:nvSpPr>
      <dsp:spPr>
        <a:xfrm>
          <a:off x="4616183" y="2632073"/>
          <a:ext cx="1591220" cy="9571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Disordini sfera affettiva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Arial"/>
              <a:cs typeface="Arial"/>
            </a:rPr>
            <a:t>Comportamenti vittimistici</a:t>
          </a:r>
          <a:endParaRPr lang="it-IT" sz="1400" kern="1200" dirty="0">
            <a:latin typeface="Arial"/>
            <a:cs typeface="Arial"/>
          </a:endParaRPr>
        </a:p>
      </dsp:txBody>
      <dsp:txXfrm>
        <a:off x="4644218" y="2660108"/>
        <a:ext cx="1535150" cy="9011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E9C3E-5B2E-694E-BA34-B19D608213B2}">
      <dsp:nvSpPr>
        <dsp:cNvPr id="0" name=""/>
        <dsp:cNvSpPr/>
      </dsp:nvSpPr>
      <dsp:spPr>
        <a:xfrm>
          <a:off x="2155507" y="2277603"/>
          <a:ext cx="1784985" cy="1784985"/>
        </a:xfrm>
        <a:prstGeom prst="ellipse">
          <a:avLst/>
        </a:prstGeom>
        <a:solidFill>
          <a:schemeClr val="accent2"/>
        </a:soli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/>
              <a:cs typeface="Arial"/>
            </a:rPr>
            <a:t>PAZIENTE INATTIVO, SCARSO RENDIMENTO LAVORATIVO</a:t>
          </a:r>
          <a:endParaRPr lang="it-IT" sz="1200" b="1" kern="1200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Arial"/>
            <a:cs typeface="Arial"/>
          </a:endParaRPr>
        </a:p>
      </dsp:txBody>
      <dsp:txXfrm>
        <a:off x="2416912" y="2539008"/>
        <a:ext cx="1262175" cy="1262175"/>
      </dsp:txXfrm>
    </dsp:sp>
    <dsp:sp modelId="{70732F71-FE78-114C-B81F-90619505F523}">
      <dsp:nvSpPr>
        <dsp:cNvPr id="0" name=""/>
        <dsp:cNvSpPr/>
      </dsp:nvSpPr>
      <dsp:spPr>
        <a:xfrm rot="12900000">
          <a:off x="871449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DBDFF0-0E9B-8A46-B394-682850535101}">
      <dsp:nvSpPr>
        <dsp:cNvPr id="0" name=""/>
        <dsp:cNvSpPr/>
      </dsp:nvSpPr>
      <dsp:spPr>
        <a:xfrm>
          <a:off x="160123" y="1063372"/>
          <a:ext cx="1695735" cy="1356588"/>
        </a:xfrm>
        <a:prstGeom prst="roundRect">
          <a:avLst>
            <a:gd name="adj" fmla="val 10000"/>
          </a:avLst>
        </a:prstGeom>
        <a:solidFill>
          <a:srgbClr val="FE3737"/>
        </a:soli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latin typeface="Arial"/>
              <a:cs typeface="Arial"/>
            </a:rPr>
            <a:t>NECESSITA’                DI RIPOSO</a:t>
          </a:r>
          <a:endParaRPr lang="it-IT" sz="1200" b="1" kern="1200" dirty="0">
            <a:latin typeface="Arial"/>
            <a:cs typeface="Arial"/>
          </a:endParaRPr>
        </a:p>
      </dsp:txBody>
      <dsp:txXfrm>
        <a:off x="199856" y="1103105"/>
        <a:ext cx="1616269" cy="1277122"/>
      </dsp:txXfrm>
    </dsp:sp>
    <dsp:sp modelId="{36E09B81-DE96-2945-9856-B4181424B7A4}">
      <dsp:nvSpPr>
        <dsp:cNvPr id="0" name=""/>
        <dsp:cNvSpPr/>
      </dsp:nvSpPr>
      <dsp:spPr>
        <a:xfrm rot="16200000">
          <a:off x="2292993" y="1180352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E4318C-76A2-F548-840B-A1AC239306DC}">
      <dsp:nvSpPr>
        <dsp:cNvPr id="0" name=""/>
        <dsp:cNvSpPr/>
      </dsp:nvSpPr>
      <dsp:spPr>
        <a:xfrm>
          <a:off x="2200132" y="1411"/>
          <a:ext cx="1695735" cy="1356588"/>
        </a:xfrm>
        <a:prstGeom prst="roundRect">
          <a:avLst>
            <a:gd name="adj" fmla="val 10000"/>
          </a:avLst>
        </a:prstGeom>
        <a:solidFill>
          <a:srgbClr val="FE3737"/>
        </a:soli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latin typeface="Arial"/>
              <a:cs typeface="Arial"/>
            </a:rPr>
            <a:t>FACILE ESAURIBILITA’</a:t>
          </a:r>
          <a:endParaRPr lang="it-IT" sz="1200" b="1" kern="1200" dirty="0">
            <a:latin typeface="Arial"/>
            <a:cs typeface="Arial"/>
          </a:endParaRPr>
        </a:p>
      </dsp:txBody>
      <dsp:txXfrm>
        <a:off x="2239865" y="41144"/>
        <a:ext cx="1616269" cy="1277122"/>
      </dsp:txXfrm>
    </dsp:sp>
    <dsp:sp modelId="{34332216-8046-724A-9EE4-2AA13730D209}">
      <dsp:nvSpPr>
        <dsp:cNvPr id="0" name=""/>
        <dsp:cNvSpPr/>
      </dsp:nvSpPr>
      <dsp:spPr>
        <a:xfrm rot="19500000">
          <a:off x="3714536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71DD62-4DB7-4541-BC12-32F914794656}">
      <dsp:nvSpPr>
        <dsp:cNvPr id="0" name=""/>
        <dsp:cNvSpPr/>
      </dsp:nvSpPr>
      <dsp:spPr>
        <a:xfrm>
          <a:off x="4240140" y="1063372"/>
          <a:ext cx="1695735" cy="1356588"/>
        </a:xfrm>
        <a:prstGeom prst="roundRect">
          <a:avLst>
            <a:gd name="adj" fmla="val 10000"/>
          </a:avLst>
        </a:prstGeom>
        <a:solidFill>
          <a:srgbClr val="FE3737"/>
        </a:soli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latin typeface="Arial"/>
              <a:cs typeface="Arial"/>
            </a:rPr>
            <a:t>CONCENTRAZIONE SUL SINTOMO DOLORE</a:t>
          </a:r>
          <a:endParaRPr lang="it-IT" sz="1200" b="1" kern="1200" dirty="0">
            <a:latin typeface="Arial"/>
            <a:cs typeface="Arial"/>
          </a:endParaRPr>
        </a:p>
      </dsp:txBody>
      <dsp:txXfrm>
        <a:off x="4279873" y="1103105"/>
        <a:ext cx="1616269" cy="1277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65C80D-CC33-4054-997F-C84C43064F76}" type="datetime1">
              <a:rPr lang="it-IT"/>
              <a:pPr>
                <a:defRPr/>
              </a:pPr>
              <a:t>09/11/2020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7900D8-4D16-4082-B6F0-C99C8401FCA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4140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30412E-260A-48B1-AE90-258C80BA4633}" type="datetime1">
              <a:rPr lang="it-IT"/>
              <a:pPr>
                <a:defRPr/>
              </a:pPr>
              <a:t>09/11/2020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0A503B-45C3-401D-8403-D46DA2E9B99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4814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1pPr>
            <a:lvl2pPr marL="37931725" indent="-37474525"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charset="0"/>
                <a:ea typeface="MS PGothic" pitchFamily="34" charset="-128"/>
              </a:defRPr>
            </a:lvl9pPr>
          </a:lstStyle>
          <a:p>
            <a:pPr>
              <a:defRPr/>
            </a:pPr>
            <a:fld id="{F1C81359-3C3A-459D-93F3-373C7475537D}" type="slidenum">
              <a:rPr lang="it-IT" altLang="it-IT"/>
              <a:pPr>
                <a:defRPr/>
              </a:pPr>
              <a:t>7</a:t>
            </a:fld>
            <a:endParaRPr lang="it-IT" altLang="it-IT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6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A0374-9E77-4C07-B869-7BE93928BDB3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76F98-9912-43F6-BD12-2DFCF317EAE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D10EB-8FAA-47CA-B3F2-B74B1D505464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42002-3EF9-4E27-9BD6-055CE43B428B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02FF4-D38C-4C8B-8677-693717683C8A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33C82-96D8-4B98-BA69-F3257C43DD1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5759E-586A-46CE-BD9F-9F97FE7AC206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FFB86-66B0-4049-8DA2-65005C875884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60AE2-575E-4E11-861F-9341D89D776A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08C5C-7B9E-4F60-B479-DB956218920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43D11-D607-41DA-91D1-B68EFCF8B111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5074A-9CA3-4C0A-AD95-115B35575246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87D57-87C0-4623-BAEF-EDEE4EFE0261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8F2D0-91BE-40D6-8000-9BE7D456F83D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8FB2A-7E3A-4B5D-9E31-1A12A4FC4B52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F68BE-20DC-4851-97F3-D63D34EBF73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Trascinare l'immagine su un segnaposto o fare clic sull'icona per aggiungerla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F2466-2112-4201-A499-CCC10D484D32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49732-F51F-474B-8D5E-CC2DD3B26F96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4541B-D139-4FC9-A93A-95D34F7433A1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B42E0-7AF2-465D-9D8C-ED0748F95790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AB240-0772-4AF5-8931-5B007418B637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F828-AD53-4C49-B23C-35A40917B5D5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0F5ED5-F3C2-46D6-82D5-FD56A764CC7B}" type="datetime1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A1FF8D9A-1950-4CCB-90F8-03C867821442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98" r:id="rId2"/>
    <p:sldLayoutId id="2147483700" r:id="rId3"/>
    <p:sldLayoutId id="2147483697" r:id="rId4"/>
    <p:sldLayoutId id="2147483701" r:id="rId5"/>
    <p:sldLayoutId id="2147483696" r:id="rId6"/>
    <p:sldLayoutId id="2147483695" r:id="rId7"/>
    <p:sldLayoutId id="2147483702" r:id="rId8"/>
    <p:sldLayoutId id="2147483694" r:id="rId9"/>
    <p:sldLayoutId id="2147483693" r:id="rId10"/>
    <p:sldLayoutId id="214748369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ChangeArrowheads="1"/>
          </p:cNvSpPr>
          <p:nvPr/>
        </p:nvSpPr>
        <p:spPr bwMode="auto">
          <a:xfrm>
            <a:off x="3346450" y="6172200"/>
            <a:ext cx="526415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 defTabSz="449263"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FFFFFF"/>
                </a:solidFill>
                <a:latin typeface="Times New Roman" pitchFamily="18" charset="0"/>
              </a:rPr>
              <a:t/>
            </a:r>
            <a:br>
              <a:rPr lang="en-GB" sz="2000">
                <a:solidFill>
                  <a:srgbClr val="FFFFFF"/>
                </a:solidFill>
                <a:latin typeface="Times New Roman" pitchFamily="18" charset="0"/>
              </a:rPr>
            </a:b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63491" name="Immagine 1" descr="Unknown-www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2288" y="877888"/>
            <a:ext cx="2692400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219074" y="4406281"/>
            <a:ext cx="896734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fibromialgia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colpisce </a:t>
            </a:r>
          </a:p>
          <a:p>
            <a:pPr algn="ctr">
              <a:defRPr/>
            </a:pP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circa 1,5 – 2 milioni di italiani</a:t>
            </a:r>
          </a:p>
          <a:p>
            <a:pPr algn="ctr">
              <a:defRPr/>
            </a:pP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(è inferiore per prevalenza solo all’artrosi)</a:t>
            </a:r>
          </a:p>
        </p:txBody>
      </p:sp>
    </p:spTree>
    <p:extLst>
      <p:ext uri="{BB962C8B-B14F-4D97-AF65-F5344CB8AC3E}">
        <p14:creationId xmlns:p14="http://schemas.microsoft.com/office/powerpoint/2010/main" val="25787988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TERMOSTA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021" y="721156"/>
            <a:ext cx="2857281" cy="1911781"/>
          </a:xfrm>
          <a:prstGeom prst="rect">
            <a:avLst/>
          </a:prstGeom>
        </p:spPr>
      </p:pic>
      <p:pic>
        <p:nvPicPr>
          <p:cNvPr id="3" name="Picture 3" descr="nervi e cervello.jpg                                           002CFE79Macintosh HD                   BF6D9460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01" y="721156"/>
            <a:ext cx="2935521" cy="5155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dolo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3797796"/>
            <a:ext cx="3449638" cy="2316546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Dovuta a disfunzione </a:t>
            </a: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dei </a:t>
            </a:r>
          </a:p>
          <a:p>
            <a:pPr algn="ctr">
              <a:defRPr/>
            </a:pPr>
            <a:r>
              <a:rPr lang="it-IT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neurocircuiti</a:t>
            </a: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 la percezione</a:t>
            </a: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pPr algn="ctr">
              <a:defRPr/>
            </a:pP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trasmissione e </a:t>
            </a:r>
            <a:r>
              <a:rPr lang="it-IT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processazione</a:t>
            </a: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el dolore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5649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633360883"/>
              </p:ext>
            </p:extLst>
          </p:nvPr>
        </p:nvGraphicFramePr>
        <p:xfrm>
          <a:off x="143393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876300" y="657225"/>
            <a:ext cx="174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CAUSE principali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419360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/>
          <p:cNvSpPr>
            <a:spLocks noChangeArrowheads="1"/>
          </p:cNvSpPr>
          <p:nvPr/>
        </p:nvSpPr>
        <p:spPr bwMode="auto">
          <a:xfrm>
            <a:off x="3346450" y="6172200"/>
            <a:ext cx="526415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 defTabSz="449263"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>
                <a:solidFill>
                  <a:srgbClr val="FFFFFF"/>
                </a:solidFill>
                <a:latin typeface="Times New Roman" pitchFamily="18" charset="0"/>
              </a:rPr>
              <a:t/>
            </a:r>
            <a:br>
              <a:rPr lang="en-GB" sz="2000">
                <a:solidFill>
                  <a:srgbClr val="FFFFFF"/>
                </a:solidFill>
                <a:latin typeface="Times New Roman" pitchFamily="18" charset="0"/>
              </a:rPr>
            </a:br>
            <a:endParaRPr lang="en-GB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372264576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58683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695325"/>
            <a:ext cx="7540752" cy="5476875"/>
          </a:xfrm>
        </p:spPr>
        <p:txBody>
          <a:bodyPr/>
          <a:lstStyle/>
          <a:p>
            <a:r>
              <a:rPr lang="it-IT" sz="3600" dirty="0" smtClean="0"/>
              <a:t>Le caratteristiche del dolore </a:t>
            </a:r>
            <a:r>
              <a:rPr lang="it-IT" sz="3600" dirty="0" err="1" smtClean="0"/>
              <a:t>fibromialgico</a:t>
            </a:r>
            <a:endParaRPr lang="it-IT" sz="36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 smtClean="0"/>
              <a:t>18</a:t>
            </a:r>
            <a:r>
              <a:rPr lang="it-IT" dirty="0" smtClean="0"/>
              <a:t> tender </a:t>
            </a:r>
            <a:r>
              <a:rPr lang="it-IT" dirty="0" err="1" smtClean="0"/>
              <a:t>points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Dolore di tipo centrale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152" y="1524000"/>
            <a:ext cx="3657600" cy="3476624"/>
          </a:xfrm>
        </p:spPr>
        <p:txBody>
          <a:bodyPr/>
          <a:lstStyle/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Diffuso, talvolta migrante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 intensità variabile nel corso della giornata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Sproporzionato rispetto a stimoli innocui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Modificato da ambiente e fattori psicologici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Associato a parestesie e </a:t>
            </a:r>
            <a:r>
              <a:rPr lang="it-IT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disestesie</a:t>
            </a:r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bruciore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5" descr="FIBROMYALGI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950" y="1328737"/>
            <a:ext cx="2516233" cy="346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11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altLang="it-IT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Fattori modulanti i sintomi</a:t>
            </a:r>
          </a:p>
        </p:txBody>
      </p:sp>
      <p:sp>
        <p:nvSpPr>
          <p:cNvPr id="47107" name="Vertical Text Placeholder 2"/>
          <p:cNvSpPr>
            <a:spLocks noGrp="1"/>
          </p:cNvSpPr>
          <p:nvPr>
            <p:ph type="body" idx="1"/>
          </p:nvPr>
        </p:nvSpPr>
        <p:spPr>
          <a:xfrm>
            <a:off x="758952" y="266700"/>
            <a:ext cx="3657600" cy="847725"/>
          </a:xfrm>
        </p:spPr>
        <p:txBody>
          <a:bodyPr vert="horz"/>
          <a:lstStyle/>
          <a:p>
            <a:pPr marL="0" indent="0">
              <a:buNone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Peggiorativi: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638175" y="1495424"/>
            <a:ext cx="3778377" cy="3990976"/>
          </a:xfrm>
        </p:spPr>
        <p:txBody>
          <a:bodyPr/>
          <a:lstStyle/>
          <a:p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Variazioni atmosferiche (freddo </a:t>
            </a:r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umido)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Iperattività</a:t>
            </a:r>
          </a:p>
          <a:p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Sedentarietà</a:t>
            </a:r>
          </a:p>
          <a:p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Insonnia</a:t>
            </a:r>
          </a:p>
          <a:p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Ansia</a:t>
            </a:r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depressione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Eventi 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stressanti lavorativi, sociali, familiari</a:t>
            </a:r>
            <a:endParaRPr lang="it-IT" alt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3"/>
          </p:nvPr>
        </p:nvSpPr>
        <p:spPr>
          <a:xfrm>
            <a:off x="4724400" y="104776"/>
            <a:ext cx="3578352" cy="971550"/>
          </a:xfrm>
        </p:spPr>
        <p:txBody>
          <a:bodyPr/>
          <a:lstStyle/>
          <a:p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Migliorativi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7724" y="1329264"/>
            <a:ext cx="3574421" cy="3604686"/>
          </a:xfrm>
        </p:spPr>
        <p:txBody>
          <a:bodyPr/>
          <a:lstStyle/>
          <a:p>
            <a:pPr marL="0" indent="0">
              <a:buNone/>
            </a:pPr>
            <a:endParaRPr lang="it-IT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Clima caldo e secco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Attività fisica moderata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Calore applicato localmente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Massaggi superficiali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Stretching</a:t>
            </a:r>
          </a:p>
          <a:p>
            <a:r>
              <a:rPr 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Sonno riposato 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2" descr="insonnia-che-fa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1971675"/>
            <a:ext cx="1555121" cy="132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565" y="3894930"/>
            <a:ext cx="2169161" cy="1591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21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3"/>
          <p:cNvSpPr txBox="1">
            <a:spLocks noChangeArrowheads="1"/>
          </p:cNvSpPr>
          <p:nvPr/>
        </p:nvSpPr>
        <p:spPr bwMode="auto">
          <a:xfrm>
            <a:off x="3924300" y="333375"/>
            <a:ext cx="48244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it-IT" altLang="it-IT" sz="3200" b="1" dirty="0">
                <a:solidFill>
                  <a:srgbClr val="FF0000"/>
                </a:solidFill>
                <a:latin typeface="Arial Narrow" pitchFamily="34" charset="0"/>
                <a:ea typeface="MS PGothic" pitchFamily="34" charset="-128"/>
              </a:rPr>
              <a:t>         </a:t>
            </a:r>
            <a:r>
              <a:rPr lang="it-IT" altLang="it-IT" sz="3200" b="1" dirty="0" smtClean="0">
                <a:solidFill>
                  <a:srgbClr val="FF0000"/>
                </a:solidFill>
                <a:latin typeface="Arial Narrow" pitchFamily="34" charset="0"/>
                <a:ea typeface="MS PGothic" pitchFamily="34" charset="-128"/>
              </a:rPr>
              <a:t>ASTENIA</a:t>
            </a:r>
            <a:endParaRPr lang="it-IT" altLang="it-IT" sz="2400" b="1" i="1" dirty="0">
              <a:latin typeface="Arial Narrow" pitchFamily="34" charset="0"/>
              <a:ea typeface="MS PGothic" pitchFamily="34" charset="-128"/>
            </a:endParaRPr>
          </a:p>
        </p:txBody>
      </p:sp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4370387" y="1009650"/>
            <a:ext cx="4459288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lang="it-IT" altLang="it-IT" sz="1600" b="1" dirty="0" smtClean="0">
                <a:solidFill>
                  <a:srgbClr val="FF0000"/>
                </a:solidFill>
                <a:latin typeface="Arial Narrow" pitchFamily="34" charset="0"/>
                <a:ea typeface="MS PGothic" pitchFamily="34" charset="-128"/>
              </a:rPr>
              <a:t> </a:t>
            </a:r>
            <a:r>
              <a:rPr lang="it-IT" altLang="it-IT" b="1" dirty="0" smtClean="0">
                <a:latin typeface="Arial Narrow" pitchFamily="34" charset="0"/>
                <a:ea typeface="MS PGothic" pitchFamily="34" charset="-128"/>
              </a:rPr>
              <a:t>Ridotta resistenza alla fatica</a:t>
            </a:r>
            <a:endParaRPr lang="it-IT" altLang="it-IT" b="1" dirty="0">
              <a:latin typeface="Arial Narrow" pitchFamily="34" charset="0"/>
              <a:ea typeface="MS PGothic" pitchFamily="34" charset="-128"/>
            </a:endParaRPr>
          </a:p>
          <a:p>
            <a:pPr>
              <a:buFontTx/>
              <a:buChar char="•"/>
            </a:pPr>
            <a:r>
              <a:rPr lang="it-IT" altLang="it-IT" b="1" dirty="0">
                <a:latin typeface="Arial Narrow" pitchFamily="34" charset="0"/>
                <a:ea typeface="MS PGothic" pitchFamily="34" charset="-128"/>
              </a:rPr>
              <a:t> </a:t>
            </a:r>
            <a:r>
              <a:rPr lang="it-IT" altLang="it-IT" b="1" dirty="0" smtClean="0">
                <a:latin typeface="Arial Narrow" pitchFamily="34" charset="0"/>
                <a:ea typeface="MS PGothic" pitchFamily="34" charset="-128"/>
              </a:rPr>
              <a:t>stanchezza «come da influenza»</a:t>
            </a:r>
          </a:p>
          <a:p>
            <a:pPr>
              <a:buFontTx/>
              <a:buChar char="•"/>
            </a:pPr>
            <a:r>
              <a:rPr lang="it-IT" altLang="it-IT" b="1" dirty="0">
                <a:latin typeface="Arial Narrow" pitchFamily="34" charset="0"/>
                <a:ea typeface="MS PGothic" pitchFamily="34" charset="-128"/>
              </a:rPr>
              <a:t> </a:t>
            </a:r>
            <a:r>
              <a:rPr lang="it-IT" altLang="it-IT" b="1" dirty="0" smtClean="0">
                <a:latin typeface="Arial Narrow" pitchFamily="34" charset="0"/>
                <a:ea typeface="MS PGothic" pitchFamily="34" charset="-128"/>
              </a:rPr>
              <a:t>sovrapposizione con sindrome da</a:t>
            </a:r>
          </a:p>
          <a:p>
            <a:r>
              <a:rPr lang="it-IT" altLang="it-IT" b="1" dirty="0">
                <a:latin typeface="Arial Narrow" pitchFamily="34" charset="0"/>
                <a:ea typeface="MS PGothic" pitchFamily="34" charset="-128"/>
              </a:rPr>
              <a:t> </a:t>
            </a:r>
            <a:r>
              <a:rPr lang="it-IT" altLang="it-IT" b="1" dirty="0" smtClean="0">
                <a:latin typeface="Arial Narrow" pitchFamily="34" charset="0"/>
                <a:ea typeface="MS PGothic" pitchFamily="34" charset="-128"/>
              </a:rPr>
              <a:t>  cronica</a:t>
            </a:r>
            <a:endParaRPr lang="it-IT" altLang="it-IT" b="1" dirty="0">
              <a:latin typeface="Arial Narrow" pitchFamily="34" charset="0"/>
              <a:ea typeface="MS PGothic" pitchFamily="34" charset="-128"/>
            </a:endParaRPr>
          </a:p>
          <a:p>
            <a:endParaRPr lang="it-IT" altLang="it-IT" sz="1600" b="1" dirty="0">
              <a:latin typeface="Arial Narrow" pitchFamily="34" charset="0"/>
              <a:ea typeface="MS PGothic" pitchFamily="34" charset="-128"/>
            </a:endParaRPr>
          </a:p>
          <a:p>
            <a:r>
              <a:rPr lang="it-IT" altLang="it-IT" sz="3200" b="1" dirty="0" smtClean="0">
                <a:solidFill>
                  <a:srgbClr val="FF0000"/>
                </a:solidFill>
                <a:latin typeface="Arial Narrow" pitchFamily="34" charset="0"/>
                <a:ea typeface="MS PGothic" pitchFamily="34" charset="-128"/>
              </a:rPr>
              <a:t>DISTURBI del SONNO</a:t>
            </a:r>
            <a:r>
              <a:rPr lang="it-IT" altLang="it-IT" sz="3600" b="1" dirty="0" smtClean="0">
                <a:latin typeface="Arial Narrow" pitchFamily="34" charset="0"/>
                <a:ea typeface="MS PGothic" pitchFamily="34" charset="-128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1600" b="1" dirty="0" smtClean="0">
                <a:latin typeface="Arial Narrow" pitchFamily="34" charset="0"/>
                <a:ea typeface="MS PGothic" pitchFamily="34" charset="-128"/>
              </a:rPr>
              <a:t>Sonno non ristoratore, con continui risvegli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1600" b="1" dirty="0" smtClean="0">
                <a:latin typeface="Arial Narrow" pitchFamily="34" charset="0"/>
                <a:ea typeface="MS PGothic" pitchFamily="34" charset="-128"/>
              </a:rPr>
              <a:t>Apnee notturne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1600" b="1" dirty="0" smtClean="0">
                <a:latin typeface="Arial Narrow" pitchFamily="34" charset="0"/>
                <a:ea typeface="MS PGothic" pitchFamily="34" charset="-128"/>
              </a:rPr>
              <a:t>Sindrome gambe senza riposo</a:t>
            </a:r>
          </a:p>
          <a:p>
            <a:endParaRPr lang="it-IT" altLang="it-IT" sz="1600" b="1" dirty="0">
              <a:latin typeface="Arial Narrow" pitchFamily="34" charset="0"/>
              <a:ea typeface="MS PGothic" pitchFamily="34" charset="-128"/>
            </a:endParaRPr>
          </a:p>
          <a:p>
            <a:r>
              <a:rPr lang="it-IT" altLang="it-IT" sz="3200" b="1" dirty="0" smtClean="0">
                <a:solidFill>
                  <a:srgbClr val="FF0000"/>
                </a:solidFill>
                <a:latin typeface="Arial Narrow" pitchFamily="34" charset="0"/>
                <a:ea typeface="MS PGothic" pitchFamily="34" charset="-128"/>
              </a:rPr>
              <a:t> ALTRI SINTOMI</a:t>
            </a:r>
            <a:endParaRPr lang="it-IT" altLang="it-IT" sz="1600" b="1" dirty="0">
              <a:latin typeface="Arial Narrow" pitchFamily="34" charset="0"/>
              <a:ea typeface="MS PGothic" pitchFamily="34" charset="-128"/>
            </a:endParaRPr>
          </a:p>
          <a:p>
            <a:pPr lvl="1">
              <a:buFontTx/>
              <a:buChar char="•"/>
            </a:pPr>
            <a:r>
              <a:rPr lang="it-IT" altLang="it-IT" sz="1600" b="1" dirty="0">
                <a:latin typeface="Arial Narrow" pitchFamily="34" charset="0"/>
                <a:ea typeface="MS PGothic" pitchFamily="34" charset="-128"/>
              </a:rPr>
              <a:t> ipotensione ortostatica e vertigini</a:t>
            </a:r>
          </a:p>
          <a:p>
            <a:pPr lvl="1">
              <a:buFontTx/>
              <a:buChar char="•"/>
            </a:pPr>
            <a:r>
              <a:rPr lang="it-IT" altLang="it-IT" sz="1600" b="1" dirty="0">
                <a:latin typeface="Arial Narrow" pitchFamily="34" charset="0"/>
                <a:ea typeface="MS PGothic" pitchFamily="34" charset="-128"/>
              </a:rPr>
              <a:t> cefalea tensiva</a:t>
            </a:r>
          </a:p>
          <a:p>
            <a:pPr lvl="1">
              <a:buFontTx/>
              <a:buChar char="•"/>
            </a:pPr>
            <a:r>
              <a:rPr lang="it-IT" altLang="it-IT" sz="1600" b="1" dirty="0">
                <a:latin typeface="Arial Narrow" pitchFamily="34" charset="0"/>
                <a:ea typeface="MS PGothic" pitchFamily="34" charset="-128"/>
              </a:rPr>
              <a:t> colon irritabile</a:t>
            </a:r>
          </a:p>
          <a:p>
            <a:pPr lvl="1">
              <a:buFontTx/>
              <a:buChar char="•"/>
            </a:pPr>
            <a:r>
              <a:rPr lang="it-IT" altLang="it-IT" sz="1600" b="1" dirty="0">
                <a:latin typeface="Arial Narrow" pitchFamily="34" charset="0"/>
                <a:ea typeface="MS PGothic" pitchFamily="34" charset="-128"/>
              </a:rPr>
              <a:t> depressione</a:t>
            </a:r>
          </a:p>
          <a:p>
            <a:pPr lvl="1">
              <a:buFontTx/>
              <a:buChar char="•"/>
            </a:pPr>
            <a:r>
              <a:rPr lang="it-IT" altLang="it-IT" sz="1600" b="1" dirty="0">
                <a:latin typeface="Arial Narrow" pitchFamily="34" charset="0"/>
                <a:ea typeface="MS PGothic" pitchFamily="34" charset="-128"/>
              </a:rPr>
              <a:t> intolleranze a farmaci o alimenti</a:t>
            </a:r>
          </a:p>
          <a:p>
            <a:pPr lvl="1">
              <a:buFontTx/>
              <a:buChar char="•"/>
            </a:pPr>
            <a:r>
              <a:rPr lang="it-IT" altLang="it-IT" sz="1600" b="1" dirty="0">
                <a:latin typeface="Arial Narrow" pitchFamily="34" charset="0"/>
                <a:ea typeface="MS PGothic" pitchFamily="34" charset="-128"/>
              </a:rPr>
              <a:t> riduzione concentrazione e </a:t>
            </a:r>
            <a:r>
              <a:rPr lang="it-IT" altLang="it-IT" sz="1600" b="1" dirty="0" smtClean="0">
                <a:latin typeface="Arial Narrow" pitchFamily="34" charset="0"/>
                <a:ea typeface="MS PGothic" pitchFamily="34" charset="-128"/>
              </a:rPr>
              <a:t>memoria</a:t>
            </a:r>
          </a:p>
          <a:p>
            <a:pPr lvl="1">
              <a:buFontTx/>
              <a:buChar char="•"/>
            </a:pPr>
            <a:r>
              <a:rPr lang="it-IT" altLang="it-IT" sz="1600" b="1" dirty="0" smtClean="0">
                <a:latin typeface="Arial Narrow" pitchFamily="34" charset="0"/>
                <a:ea typeface="MS PGothic" pitchFamily="34" charset="-128"/>
              </a:rPr>
              <a:t>Sensazioni di gonfiore alle mani</a:t>
            </a:r>
            <a:endParaRPr lang="it-IT" altLang="it-IT" sz="1600" b="1" dirty="0">
              <a:latin typeface="Arial Narrow" pitchFamily="34" charset="0"/>
              <a:ea typeface="MS PGothic" pitchFamily="34" charset="-128"/>
            </a:endParaRPr>
          </a:p>
        </p:txBody>
      </p:sp>
      <p:pic>
        <p:nvPicPr>
          <p:cNvPr id="45063" name="Picture 6" descr="cefal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73" y="4530725"/>
            <a:ext cx="2264368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13" descr="insomnia-main_Fu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57450"/>
            <a:ext cx="2771775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025" y="361950"/>
            <a:ext cx="3114675" cy="207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27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61999" y="4505325"/>
            <a:ext cx="7629525" cy="1666875"/>
          </a:xfrm>
        </p:spPr>
        <p:txBody>
          <a:bodyPr/>
          <a:lstStyle/>
          <a:p>
            <a:r>
              <a:rPr lang="it-I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Indispensabili un’ anamnesi e un </a:t>
            </a:r>
            <a:br>
              <a:rPr lang="it-IT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esame obiettivo approfondito, compreso apparato muscolo-scheletrico e neurologico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Esami ematici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VES PCR emocromo CK ALT </a:t>
            </a:r>
            <a:r>
              <a:rPr lang="it-I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gammaGt</a:t>
            </a: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creat</a:t>
            </a:r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TSH </a:t>
            </a:r>
          </a:p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ANA?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Esami strumentali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In assenza di altre patologie sospette in base ai dati clinici, NON è raccomandata l’esecuzione di RX o altri esami strumentali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6" descr="MPj040955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1" y="3453339"/>
            <a:ext cx="1798526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gaianews.it/wp-content/uploads/radiografia_polm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875" y="3735780"/>
            <a:ext cx="1470449" cy="128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ttore 1 10"/>
          <p:cNvCxnSpPr/>
          <p:nvPr/>
        </p:nvCxnSpPr>
        <p:spPr>
          <a:xfrm>
            <a:off x="6667500" y="3605739"/>
            <a:ext cx="1981200" cy="1543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 flipH="1">
            <a:off x="6667500" y="3533775"/>
            <a:ext cx="1847850" cy="16150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77333" y="3048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 b="1" dirty="0" smtClean="0">
                <a:solidFill>
                  <a:srgbClr val="FF0000"/>
                </a:solidFill>
              </a:rPr>
              <a:t>LA CURA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1" y="1676400"/>
            <a:ext cx="7713133" cy="4876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it-IT" altLang="it-IT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considerare la persona e non solo la malattia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it-IT" altLang="it-IT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it-IT" altLang="it-IT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uindi va sempre personalizzata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it-IT" altLang="it-IT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it-IT" altLang="it-IT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Viene da fuori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it-IT" altLang="it-I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t-IT" altLang="it-I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Farmaci, terapia educazionale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it-IT" altLang="it-IT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it-IT" altLang="it-IT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Viene da dentro</a:t>
            </a:r>
          </a:p>
          <a:p>
            <a:pPr marL="320675" lvl="1" indent="0" eaLnBrk="1" hangingPunct="1">
              <a:lnSpc>
                <a:spcPct val="90000"/>
              </a:lnSpc>
              <a:buNone/>
            </a:pPr>
            <a:r>
              <a:rPr lang="it-IT" altLang="it-I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Conoscenza, adesione, comportamento.</a:t>
            </a:r>
          </a:p>
          <a:p>
            <a:pPr marL="320675" lvl="1" indent="0" eaLnBrk="1" hangingPunct="1">
              <a:lnSpc>
                <a:spcPct val="90000"/>
              </a:lnSpc>
              <a:buNone/>
            </a:pPr>
            <a:endParaRPr lang="it-IT" altLang="it-IT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it-IT" altLang="it-I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DEVE AGIRE PER IL BENESSERE COMPLESSIVO</a:t>
            </a:r>
          </a:p>
        </p:txBody>
      </p:sp>
      <p:pic>
        <p:nvPicPr>
          <p:cNvPr id="4" name="Picture 11" descr="Lavoro,metri a nastro,metri di nastro,persone,sarto,uomi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304800"/>
            <a:ext cx="1709738" cy="170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333" y="2514600"/>
            <a:ext cx="1440730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527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47675" y="1095374"/>
            <a:ext cx="3324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STEP 1</a:t>
            </a:r>
          </a:p>
          <a:p>
            <a:r>
              <a:rPr lang="it-IT" u="sng" dirty="0" smtClean="0"/>
              <a:t>Educazione del paziente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Descrivere la condizione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Discutere e valutare le possibilità terapeutiche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71499" y="3200400"/>
            <a:ext cx="29051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STEP 2</a:t>
            </a:r>
          </a:p>
          <a:p>
            <a:r>
              <a:rPr lang="it-IT" u="sng" dirty="0" smtClean="0"/>
              <a:t>Trattamento farmacologico</a:t>
            </a:r>
          </a:p>
          <a:p>
            <a:r>
              <a:rPr lang="it-IT" dirty="0" smtClean="0"/>
              <a:t>Terapia singola o </a:t>
            </a:r>
            <a:r>
              <a:rPr lang="it-IT" dirty="0" smtClean="0"/>
              <a:t>di </a:t>
            </a:r>
            <a:r>
              <a:rPr lang="it-IT" dirty="0" smtClean="0"/>
              <a:t>combinazione con</a:t>
            </a:r>
            <a:endParaRPr lang="it-IT" dirty="0" smtClean="0"/>
          </a:p>
          <a:p>
            <a:r>
              <a:rPr lang="it-IT" dirty="0" smtClean="0"/>
              <a:t>antidolorifici, </a:t>
            </a:r>
            <a:r>
              <a:rPr lang="it-IT" dirty="0" smtClean="0"/>
              <a:t>antidepressivi </a:t>
            </a:r>
            <a:endParaRPr lang="it-IT" dirty="0" smtClean="0"/>
          </a:p>
          <a:p>
            <a:r>
              <a:rPr lang="it-IT" dirty="0" smtClean="0"/>
              <a:t>anti convulsivanti</a:t>
            </a:r>
          </a:p>
          <a:p>
            <a:r>
              <a:rPr lang="it-IT" dirty="0" smtClean="0"/>
              <a:t>miorilassanti</a:t>
            </a: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010150" y="1238250"/>
            <a:ext cx="3371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STEP 3</a:t>
            </a:r>
          </a:p>
          <a:p>
            <a:r>
              <a:rPr lang="it-IT" u="sng" dirty="0" smtClean="0"/>
              <a:t>Trattamento non farmacologico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Esercizio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Stretching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Coordinamento motorio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Terapia cognitivo- comportamentale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Psicoterapia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933950" y="3752850"/>
            <a:ext cx="32575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STEP 4</a:t>
            </a:r>
          </a:p>
          <a:p>
            <a:r>
              <a:rPr lang="it-IT" u="sng" dirty="0" smtClean="0"/>
              <a:t>Modalità aggiuntive </a:t>
            </a:r>
            <a:r>
              <a:rPr lang="it-IT" dirty="0" smtClean="0"/>
              <a:t>(solitamente svolte dal pz)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Agopuntura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Yoga, </a:t>
            </a:r>
            <a:r>
              <a:rPr lang="it-IT" dirty="0" err="1" smtClean="0"/>
              <a:t>Tai</a:t>
            </a:r>
            <a:r>
              <a:rPr lang="it-IT" dirty="0" smtClean="0"/>
              <a:t> Chi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76274" y="638175"/>
            <a:ext cx="7515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TRATTAMENTO DELLA FIBROMIALGIA NELLA PRATICA CLINICA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74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57250" y="1266825"/>
            <a:ext cx="6399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</a:rPr>
              <a:t>LA TERAPIA FARMACOLOGICA</a:t>
            </a: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723900" y="1924050"/>
            <a:ext cx="80845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ANTIDOLORIFICI: </a:t>
            </a:r>
            <a:r>
              <a:rPr lang="it-IT" dirty="0" err="1" smtClean="0"/>
              <a:t>tramadolo</a:t>
            </a:r>
            <a:r>
              <a:rPr lang="it-IT" dirty="0" smtClean="0"/>
              <a:t>, oppioidi </a:t>
            </a:r>
            <a:r>
              <a:rPr lang="it-IT" dirty="0" smtClean="0">
                <a:sym typeface="Wingdings" panose="05000000000000000000" pitchFamily="2" charset="2"/>
              </a:rPr>
              <a:t></a:t>
            </a:r>
            <a:r>
              <a:rPr lang="it-IT" dirty="0" smtClean="0"/>
              <a:t>non sempre soddisfacenti</a:t>
            </a:r>
          </a:p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MIORILASSANTI: </a:t>
            </a:r>
            <a:r>
              <a:rPr lang="it-IT" dirty="0" err="1" smtClean="0"/>
              <a:t>ciclobenzaprina</a:t>
            </a:r>
            <a:r>
              <a:rPr lang="it-IT" dirty="0" smtClean="0">
                <a:sym typeface="Wingdings" panose="05000000000000000000" pitchFamily="2" charset="2"/>
              </a:rPr>
              <a:t> efficaci se usati in modo non </a:t>
            </a:r>
          </a:p>
          <a:p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 smtClean="0">
                <a:sym typeface="Wingdings" panose="05000000000000000000" pitchFamily="2" charset="2"/>
              </a:rPr>
              <a:t>    continuativo</a:t>
            </a:r>
          </a:p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FARMACI AD AZIONE CENTRALE: facilitano il sonno profondo </a:t>
            </a:r>
          </a:p>
          <a:p>
            <a:r>
              <a:rPr lang="it-IT" dirty="0"/>
              <a:t> </a:t>
            </a:r>
            <a:r>
              <a:rPr lang="it-IT" dirty="0" smtClean="0"/>
              <a:t>   e il rilassamento muscolare, come </a:t>
            </a:r>
            <a:r>
              <a:rPr lang="it-IT" dirty="0" err="1" smtClean="0"/>
              <a:t>amitriptilina</a:t>
            </a:r>
            <a:r>
              <a:rPr lang="it-IT" dirty="0" smtClean="0"/>
              <a:t>, </a:t>
            </a:r>
            <a:r>
              <a:rPr lang="it-IT" dirty="0" err="1" smtClean="0"/>
              <a:t>paroxetina</a:t>
            </a:r>
            <a:r>
              <a:rPr lang="it-IT" dirty="0" smtClean="0"/>
              <a:t> </a:t>
            </a:r>
            <a:r>
              <a:rPr lang="it-IT" dirty="0" err="1" smtClean="0"/>
              <a:t>fluoxetina</a:t>
            </a:r>
            <a:r>
              <a:rPr lang="it-IT" dirty="0" smtClean="0"/>
              <a:t>,</a:t>
            </a:r>
          </a:p>
          <a:p>
            <a:r>
              <a:rPr lang="it-IT" dirty="0"/>
              <a:t> </a:t>
            </a:r>
            <a:r>
              <a:rPr lang="it-IT" dirty="0" smtClean="0"/>
              <a:t>   </a:t>
            </a:r>
            <a:r>
              <a:rPr lang="it-IT" dirty="0" err="1" smtClean="0"/>
              <a:t>duloxetina</a:t>
            </a:r>
            <a:r>
              <a:rPr lang="it-IT" dirty="0" smtClean="0"/>
              <a:t>, </a:t>
            </a:r>
            <a:r>
              <a:rPr lang="it-IT" dirty="0" err="1" smtClean="0"/>
              <a:t>venlafaxina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risultati molto variabili, non sempre ben tollerati</a:t>
            </a:r>
          </a:p>
          <a:p>
            <a:endParaRPr lang="it-IT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ym typeface="Wingdings" panose="05000000000000000000" pitchFamily="2" charset="2"/>
              </a:rPr>
              <a:t>FARMACI ANTIEPILETTICI: </a:t>
            </a:r>
            <a:r>
              <a:rPr lang="it-IT" dirty="0" err="1" smtClean="0">
                <a:sym typeface="Wingdings" panose="05000000000000000000" pitchFamily="2" charset="2"/>
              </a:rPr>
              <a:t>Gabapentin</a:t>
            </a:r>
            <a:r>
              <a:rPr lang="it-IT" dirty="0" smtClean="0">
                <a:sym typeface="Wingdings" panose="05000000000000000000" pitchFamily="2" charset="2"/>
              </a:rPr>
              <a:t> e </a:t>
            </a:r>
            <a:r>
              <a:rPr lang="it-IT" dirty="0" err="1" smtClean="0">
                <a:sym typeface="Wingdings" panose="05000000000000000000" pitchFamily="2" charset="2"/>
              </a:rPr>
              <a:t>pregabalin</a:t>
            </a:r>
            <a:r>
              <a:rPr lang="it-IT" dirty="0" smtClean="0">
                <a:sym typeface="Wingdings" panose="05000000000000000000" pitchFamily="2" charset="2"/>
              </a:rPr>
              <a:t>   migliori risultati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ym typeface="Wingdings" panose="05000000000000000000" pitchFamily="2" charset="2"/>
            </a:endParaRPr>
          </a:p>
          <a:p>
            <a:r>
              <a:rPr lang="it-IT" dirty="0" smtClean="0">
                <a:sym typeface="Wingdings" panose="05000000000000000000" pitchFamily="2" charset="2"/>
              </a:rPr>
              <a:t>I cortisonici NON sono efficaci</a:t>
            </a:r>
          </a:p>
          <a:p>
            <a:endParaRPr lang="it-IT" dirty="0">
              <a:sym typeface="Wingdings" panose="05000000000000000000" pitchFamily="2" charset="2"/>
            </a:endParaRPr>
          </a:p>
          <a:p>
            <a:endParaRPr lang="it-IT" dirty="0" smtClean="0">
              <a:sym typeface="Wingdings" panose="05000000000000000000" pitchFamily="2" charset="2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08001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ultati immagini per nordic walking immagi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33" y="3271838"/>
            <a:ext cx="4128217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otatori, Nuoto, Gara, Concorrenza, Piscina, Acq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3429000"/>
            <a:ext cx="3800472" cy="253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609726" y="657225"/>
            <a:ext cx="45243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ATTIVITA’ FISICHE CONSIGLIATE:</a:t>
            </a:r>
          </a:p>
          <a:p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b="1" dirty="0" smtClean="0"/>
              <a:t>-   </a:t>
            </a:r>
            <a:r>
              <a:rPr lang="it-IT" dirty="0" smtClean="0"/>
              <a:t>STRETCHING</a:t>
            </a:r>
          </a:p>
          <a:p>
            <a:r>
              <a:rPr lang="it-IT" dirty="0" smtClean="0"/>
              <a:t>-   CYCLETTE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CAMMINATE - NORDIC WALKING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NUOTO E GINNASTICA IN ACQUA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GINNASTICA DOLCE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66721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Carta di giornale.thmx</Template>
  <TotalTime>6189</TotalTime>
  <Words>468</Words>
  <Application>Microsoft Office PowerPoint</Application>
  <PresentationFormat>Presentazione su schermo (4:3)</PresentationFormat>
  <Paragraphs>145</Paragraphs>
  <Slides>12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NewsPrint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caratteristiche del dolore fibromialgico</vt:lpstr>
      <vt:lpstr>Fattori modulanti i sintomi</vt:lpstr>
      <vt:lpstr>Presentazione standard di PowerPoint</vt:lpstr>
      <vt:lpstr>Indispensabili un’ anamnesi e un  esame obiettivo approfondito, compreso apparato muscolo-scheletrico e neurologico</vt:lpstr>
      <vt:lpstr>LA CURA</vt:lpstr>
      <vt:lpstr>Presentazione standard di PowerPoint</vt:lpstr>
      <vt:lpstr>Presentazione standard di PowerPoint</vt:lpstr>
      <vt:lpstr>Presentazione standard di PowerPoint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MRGE</dc:title>
  <dc:creator>Silvio</dc:creator>
  <cp:lastModifiedBy>livio.daniele@gmail.com</cp:lastModifiedBy>
  <cp:revision>882</cp:revision>
  <dcterms:created xsi:type="dcterms:W3CDTF">2013-09-29T19:54:10Z</dcterms:created>
  <dcterms:modified xsi:type="dcterms:W3CDTF">2020-11-09T21:06:51Z</dcterms:modified>
</cp:coreProperties>
</file>